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0A2CAD-BCEF-4267-8800-4031FFE656F5}">
  <a:tblStyle styleId="{D50A2CAD-BCEF-4267-8800-4031FFE656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bGQ55Wv4FBXidKVa32l9JH6WDBn0M8dhMo7I4xFdvZE/edit#slide=id.g2d18d72569_0_92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-tw/%E9%80%97%E5%8F%B7%E5%88%86%E9%9A%94%E5%80%BC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_8_AqCxImQZ1-3pOXqLcMMwPVZXPzFC6gu47U0MTLrg/edit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_8_AqCxImQZ1-3pOXqLcMMwPVZXPzFC6gu47U0MTLrg/edit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search?q=weka+latest+release&amp;oq=weka+release+&amp;aqs=chrome.1.69i57j0i8i30j0i5i30.4212j0j4&amp;sourceid=chrome&amp;ie=UTF-8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dc638397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dc63839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課程編輯網頁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g1dc638397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e1089c260_2_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e1089c260_2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紐西蘭懷卡托大學機器學習實驗室以Weka為名，開發一工具名為「懷卡托知識分析環境」(Waikato Environment for Knowledge Analysis)，並以各字的字首組成Weka一詞。這就是資料探勘工具Weka名稱的由來。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5e1089c260_2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e1089c260_0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e1089c260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https://docs.google.com/presentation/d/1bGQ55Wv4FBXidKVa32l9JH6WDBn0M8dhMo7I4xFdvZE/edit#slide=id.g2d18d72569_0_92</a:t>
            </a:r>
            <a:r>
              <a:rPr lang="zh-TW"/>
              <a:t> </a:t>
            </a:r>
            <a:endParaRPr/>
          </a:p>
        </p:txBody>
      </p:sp>
      <p:sp>
        <p:nvSpPr>
          <p:cNvPr id="492" name="Google Shape;492;g5e1089c260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e1089c260_2_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e1089c260_2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e1089c260_2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3d9f50efd_9_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3d9f50efd_9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案例 (Instance)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抽樣對象、觀察值個體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e3d9f50efd_9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f58949f47_0_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f58949f4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案例 (Instance)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抽樣對象、觀察值個體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5f58949f47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e3d9f50efd_11_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e3d9f50efd_1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案例 (Instance)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抽樣對象、觀察值個體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e3d9f50efd_11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e1d40a66d_0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e1d40a66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Nominal 類別型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臺南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5e1d40a66d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e1089c260_0_2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e1089c260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5e1089c260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e1089c260_0_1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e1089c260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5e1089c260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e1d40a66d_1_3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e1d40a66d_1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2"/>
              </a:rPr>
              <a:t>https://www.wikiwand.com/zh-tw/%E9%80%97%E5%8F%B7%E5%88%86%E9%9A%94%E5%80%BC</a:t>
            </a:r>
            <a:endParaRPr/>
          </a:p>
        </p:txBody>
      </p:sp>
      <p:sp>
        <p:nvSpPr>
          <p:cNvPr id="641" name="Google Shape;641;g5e1d40a66d_1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e1089c260_3_8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e1089c260_3_8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5e1089c260_3_8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e3d9f50efd_1_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e3d9f50efd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e3d9f50efd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3d9f50efd_1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e3d9f50efd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icon</a:t>
            </a:r>
            <a:r>
              <a:rPr lang="zh-TW"/>
              <a:t>尺寸是4.5公分</a:t>
            </a:r>
            <a:endParaRPr/>
          </a:p>
        </p:txBody>
      </p:sp>
      <p:sp>
        <p:nvSpPr>
          <p:cNvPr id="674" name="Google Shape;674;ge3d9f50efd_1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e2e369c0d4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e2e369c0d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e2e369c0d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3d9f50efd_1_6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3d9f50efd_1_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e3d9f50efd_1_6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e1089c260_0_1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e1089c260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5e1089c260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e1089c260_0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e1089c260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5e1089c260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e1089c260_0_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e1089c260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5e1089c260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3d9f50efd_1_1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e3d9f50efd_1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e3d9f50efd_1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3d9f50efd_9_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3d9f50efd_9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e3d9f50efd_9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3d9f50efd_1_1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3d9f50efd_1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e3d9f50efd_1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83a70fe59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83a70fe59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原本的時間是什麼？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1. 7/27(二)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09:00-12:00【資料探勘技術於圖書館讀者資料分析與應用(一)】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課程會議室連結如下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https://meet.google.com/una-zvyu-tgq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2.7/27(二)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13:30-16:30【資料探勘技術於圖書館讀者資料分析與應用(二)】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課程會議室連結如下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https://meet.google.com/bhd-omvk-zyt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b83a70fe59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e3d9f50efd_1_1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e3d9f50efd_1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e3d9f50efd_1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3d9f50efd_1_1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3d9f50efd_1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e3d9f50efd_1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e3d9f50efd_1_1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e3d9f50efd_1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e3d9f50efd_1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e3d9f50efd_1_1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e3d9f50efd_1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e3d9f50efd_1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e3d9f50efd_9_1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e3d9f50efd_9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e3d9f50efd_9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e3d9f50efd_1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e3d9f50efd_1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e3d9f50efd_1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e3d9f50efd_9_2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e3d9f50efd_9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e3d9f50efd_9_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3d9f50efd_1_1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e3d9f50efd_1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ge3d9f50efd_1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e3d9f50efd_9_1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e3d9f50efd_9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e3d9f50efd_9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5e1089c260_0_1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5e1089c260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5e1089c260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83a70fe59_0_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83a70fe59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b83a70fe59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e3d9f50efd_9_1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e3d9f50efd_9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e3d9f50efd_9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5e1d40a66d_0_1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5e1d40a66d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5e1d40a66d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e1d40a66d_0_1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e1d40a66d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https://docs.google.com/presentation/d/1_8_AqCxImQZ1-3pOXqLcMMwPVZXPzFC6gu47U0MTLrg/edit</a:t>
            </a:r>
            <a:r>
              <a:rPr lang="zh-TW"/>
              <a:t> </a:t>
            </a:r>
            <a:endParaRPr/>
          </a:p>
        </p:txBody>
      </p:sp>
      <p:sp>
        <p:nvSpPr>
          <p:cNvPr id="945" name="Google Shape;945;g5e1d40a66d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e3d9f50efd_9_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e3d9f50efd_9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https://docs.google.com/presentation/d/1_8_AqCxImQZ1-3pOXqLcMMwPVZXPzFC6gu47U0MTLrg/edit</a:t>
            </a:r>
            <a:r>
              <a:rPr lang="zh-TW"/>
              <a:t> </a:t>
            </a:r>
            <a:endParaRPr/>
          </a:p>
        </p:txBody>
      </p:sp>
      <p:sp>
        <p:nvSpPr>
          <p:cNvPr id="956" name="Google Shape;956;ge3d9f50efd_9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3d9f50efd_1_2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3d9f50efd_1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ge3d9f50efd_1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3d9f50efd_9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3d9f50efd_9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e3d9f50efd_9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5e1089c260_0_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5e1089c260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g5e1089c260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5e1089c260_0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5e1089c26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5e1089c26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e3d9f50efd_1_2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e3d9f50efd_1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e3d9f50efd_1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e3d9f50efd_10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e3d9f50efd_1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e3d9f50efd_1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3d9f50efd_9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3d9f50efd_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e3d9f50efd_9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e3d9f50efd_1_2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e3d9f50efd_1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e3d9f50efd_1_2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e3d9f50efd_1_2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e3d9f50efd_1_2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ge3d9f50efd_1_2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e3d9f50efd_10_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e3d9f50efd_1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e3d9f50efd_1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e3d9f50efd_1_3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e3d9f50efd_1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ge3d9f50efd_1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e3d9f50efd_1_3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e3d9f50efd_1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e3d9f50efd_1_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e3d9f50efd_1_3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e3d9f50efd_1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ge3d9f50efd_1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e3d9f50efd_1_3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e3d9f50efd_1_3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ge3d9f50efd_1_3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e3d9f50efd_11_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e3d9f50efd_1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ge3d9f50efd_1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e3d9f50efd_11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e3d9f50efd_1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e3d9f50efd_1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e3d9f50efd_11_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e3d9f50efd_1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e3d9f50efd_1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3d9f50efd_1_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3d9f50efd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e3d9f50efd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e3d9f50efd_11_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e3d9f50efd_1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e3d9f50efd_1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e3d9f50efd_3_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e3d9f50efd_3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ge3d9f50efd_3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e3d9f50efd_3_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e3d9f50efd_3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e3d9f50efd_3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e3d9f50efd_9_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e3d9f50efd_9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e3d9f50efd_9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e3d9f50efd_9_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e3d9f50efd_9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e3d9f50efd_9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e1089c260_0_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e1089c260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5e1089c260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e1089c260_2_7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e1089c260_2_7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紐西蘭懷卡托大學機器學習實驗室專為學習資料探勘所開發的Java軟體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5e1089c260_2_7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e1089c260_0_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e1089c26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版本調查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https://www.google.com/search?q=weka+latest+release&amp;oq=weka+release+&amp;aqs=chrome.1.69i57j0i8i30j0i5i30.4212j0j4&amp;sourceid=chrome&amp;ie=UTF-8</a:t>
            </a:r>
            <a:r>
              <a:rPr lang="zh-TW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471" name="Google Shape;471;g5e1089c260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hyperlink" Target="http://blog.pulipuli.info" TargetMode="External"/><Relationship Id="rId7" Type="http://schemas.openxmlformats.org/officeDocument/2006/relationships/image" Target="../media/image2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9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3.gif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356671" y="1571400"/>
            <a:ext cx="3402300" cy="872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布丁布丁吃什麼？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0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http://blog.pulipuli.info</a:t>
            </a:r>
            <a:r>
              <a:rPr lang="zh-TW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9475" y="1493851"/>
            <a:ext cx="1034899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 1">
  <p:cSld name="1_章節標題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7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3379400" y="14669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">
  <p:cSld name="TITLE_ONLY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2">
  <p:cSld name="TWO_OBJECTS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">
  <p:cSld name="TWO_OBJECTS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1">
  <p:cSld name="TWO_OBJECTS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7" name="Google Shape;26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 1">
  <p:cSld name="1_章節標題_2_1_1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6" name="Google Shape;27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5" name="Google Shape;285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4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2">
  <p:cSld name="1_章節標題_2_2"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4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96" name="Google Shape;296;p4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44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319163"/>
            <a:ext cx="4124325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7" name="Google Shape;307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3">
  <p:cSld name="1_章節標題_3"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2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19" name="Google Shape;319;p47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3">
  <p:cSld name="BLANK_3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" name="Google Shape;333;p49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6" name="Google Shape;336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">
  <p:cSld name="BLANK_2_2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2" name="Google Shape;342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51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9" name="Google Shape;349;p52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52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7" name="Google Shape;357;p5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61" name="Google Shape;361;p54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62" name="Google Shape;362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3" name="Google Shape;363;p54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6" name="Google Shape;366;p55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55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68" name="Google Shape;368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9" name="Google Shape;369;p55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56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73" name="Google Shape;373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4" name="Google Shape;374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57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2" name="Google Shape;382;p58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3" name="Google Shape;383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4" name="Google Shape;384;p58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3" name="Google Shape;163;p25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blog.pulipuli.info/2017/07/weka-spin-animation-of-weka-bird.html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5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mobileprivacy.org/2013/06/digital-privacy-isnt-taken-it-is-given-away/" TargetMode="External"/><Relationship Id="rId4" Type="http://schemas.openxmlformats.org/officeDocument/2006/relationships/image" Target="../media/image4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gif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log.pulipuli.info" TargetMode="External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Relationship Id="rId6" Type="http://schemas.openxmlformats.org/officeDocument/2006/relationships/image" Target="../media/image58.png"/><Relationship Id="rId7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75.png"/><Relationship Id="rId6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Relationship Id="rId4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Relationship Id="rId6" Type="http://schemas.openxmlformats.org/officeDocument/2006/relationships/image" Target="../media/image80.png"/><Relationship Id="rId7" Type="http://schemas.openxmlformats.org/officeDocument/2006/relationships/image" Target="../media/image6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e1237guy.pixnet.net/blog/post/59757613-%E5%AE%89%E8%A3%9Dweka" TargetMode="External"/><Relationship Id="rId4" Type="http://schemas.openxmlformats.org/officeDocument/2006/relationships/image" Target="../media/image7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jpg"/><Relationship Id="rId4" Type="http://schemas.openxmlformats.org/officeDocument/2006/relationships/image" Target="../media/image8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8.png"/><Relationship Id="rId4" Type="http://schemas.openxmlformats.org/officeDocument/2006/relationships/image" Target="../media/image60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Relationship Id="rId4" Type="http://schemas.openxmlformats.org/officeDocument/2006/relationships/image" Target="../media/image8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8.png"/><Relationship Id="rId4" Type="http://schemas.openxmlformats.org/officeDocument/2006/relationships/image" Target="../media/image60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png"/><Relationship Id="rId4" Type="http://schemas.openxmlformats.org/officeDocument/2006/relationships/image" Target="../media/image4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8.png"/><Relationship Id="rId4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5.png"/><Relationship Id="rId4" Type="http://schemas.openxmlformats.org/officeDocument/2006/relationships/image" Target="../media/image9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Relationship Id="rId4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0.png"/><Relationship Id="rId4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hyperlink" Target="https://www.waikato.ac.nz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cs.waikato.ac.nz/ml/wek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>
            <p:ph idx="1" type="subTitle"/>
          </p:nvPr>
        </p:nvSpPr>
        <p:spPr>
          <a:xfrm>
            <a:off x="599675" y="4779050"/>
            <a:ext cx="4130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政治大學圖檔所博士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陳勇汀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 u="sng">
                <a:solidFill>
                  <a:schemeClr val="hlink"/>
                </a:solidFill>
                <a:hlinkClick r:id="rId3"/>
              </a:rPr>
              <a:t>pudding@nccu.edu.tw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2021年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91" name="Google Shape;391;p59"/>
          <p:cNvSpPr txBox="1"/>
          <p:nvPr>
            <p:ph type="ctrTitle"/>
          </p:nvPr>
        </p:nvSpPr>
        <p:spPr>
          <a:xfrm>
            <a:off x="599675" y="1202250"/>
            <a:ext cx="44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資料探勘技術於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圖書館讀者資料分析與應用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Chapter 1.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</a:rPr>
              <a:t>神鳥領航 初識Weka</a:t>
            </a:r>
            <a:endParaRPr sz="3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/>
          <p:nvPr>
            <p:ph idx="1" type="body"/>
          </p:nvPr>
        </p:nvSpPr>
        <p:spPr>
          <a:xfrm>
            <a:off x="4639750" y="2266150"/>
            <a:ext cx="4028100" cy="4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Weka是指紐西蘭秧雞 (Gallirallus australis)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紐西蘭地區的一種不會飛的特有種鳥類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4" name="Google Shape;484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命名的由來</a:t>
            </a:r>
            <a:endParaRPr/>
          </a:p>
        </p:txBody>
      </p:sp>
      <p:sp>
        <p:nvSpPr>
          <p:cNvPr id="485" name="Google Shape;485;p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http://blog.pulipuli.info/2017/07/weka-spin-animation-of-weka-bird.html</a:t>
            </a:r>
            <a:r>
              <a:rPr lang="zh-TW"/>
              <a:t> </a:t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 rotWithShape="1">
          <a:blip r:embed="rId4">
            <a:alphaModFix/>
          </a:blip>
          <a:srcRect b="0" l="14500" r="20937" t="0"/>
          <a:stretch/>
        </p:blipFill>
        <p:spPr>
          <a:xfrm>
            <a:off x="8850" y="1810875"/>
            <a:ext cx="4560786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8"/>
          <p:cNvSpPr txBox="1"/>
          <p:nvPr/>
        </p:nvSpPr>
        <p:spPr>
          <a:xfrm>
            <a:off x="4639750" y="4166250"/>
            <a:ext cx="41034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000FF"/>
                </a:solidFill>
              </a:rPr>
              <a:t>W</a:t>
            </a:r>
            <a:r>
              <a:rPr lang="zh-TW" sz="2800">
                <a:solidFill>
                  <a:schemeClr val="dk1"/>
                </a:solidFill>
              </a:rPr>
              <a:t>aikato </a:t>
            </a:r>
            <a:r>
              <a:rPr lang="zh-TW" sz="2800">
                <a:solidFill>
                  <a:srgbClr val="0000FF"/>
                </a:solidFill>
              </a:rPr>
              <a:t>E</a:t>
            </a:r>
            <a:r>
              <a:rPr lang="zh-TW" sz="2800">
                <a:solidFill>
                  <a:schemeClr val="dk1"/>
                </a:solidFill>
              </a:rPr>
              <a:t>nvironment for </a:t>
            </a:r>
            <a:r>
              <a:rPr lang="zh-TW" sz="2800">
                <a:solidFill>
                  <a:srgbClr val="0000FF"/>
                </a:solidFill>
              </a:rPr>
              <a:t>K</a:t>
            </a:r>
            <a:r>
              <a:rPr lang="zh-TW" sz="2800">
                <a:solidFill>
                  <a:schemeClr val="dk1"/>
                </a:solidFill>
              </a:rPr>
              <a:t>nowledge </a:t>
            </a:r>
            <a:r>
              <a:rPr lang="zh-TW" sz="2800">
                <a:solidFill>
                  <a:srgbClr val="0000FF"/>
                </a:solidFill>
              </a:rPr>
              <a:t>A</a:t>
            </a:r>
            <a:r>
              <a:rPr lang="zh-TW" sz="2800">
                <a:solidFill>
                  <a:schemeClr val="dk1"/>
                </a:solidFill>
              </a:rPr>
              <a:t>nalysis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↓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000FF"/>
                </a:solidFill>
              </a:rPr>
              <a:t>Weka</a:t>
            </a:r>
            <a:endParaRPr sz="2800">
              <a:solidFill>
                <a:srgbClr val="0000FF"/>
              </a:solidFill>
            </a:endParaRPr>
          </a:p>
        </p:txBody>
      </p:sp>
      <p:pic>
        <p:nvPicPr>
          <p:cNvPr id="488" name="Google Shape;48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199" y="5134925"/>
            <a:ext cx="1569600" cy="12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6" name="Google Shape;496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對於資料探勘的支援</a:t>
            </a:r>
            <a:endParaRPr/>
          </a:p>
        </p:txBody>
      </p:sp>
      <p:sp>
        <p:nvSpPr>
          <p:cNvPr id="497" name="Google Shape;497;p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http://www.mobileprivacy.org/2013/06/digital-privacy-isnt-taken-it-is-given-away/</a:t>
            </a:r>
            <a:r>
              <a:rPr lang="zh-TW"/>
              <a:t> </a:t>
            </a:r>
            <a:endParaRPr/>
          </a:p>
        </p:txBody>
      </p:sp>
      <p:pic>
        <p:nvPicPr>
          <p:cNvPr id="498" name="Google Shape;49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8" y="1942525"/>
            <a:ext cx="9104724" cy="45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9"/>
          <p:cNvSpPr/>
          <p:nvPr/>
        </p:nvSpPr>
        <p:spPr>
          <a:xfrm>
            <a:off x="3281550" y="2045392"/>
            <a:ext cx="2580900" cy="105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Classification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0" name="Google Shape;500;p69"/>
          <p:cNvSpPr/>
          <p:nvPr/>
        </p:nvSpPr>
        <p:spPr>
          <a:xfrm>
            <a:off x="552925" y="2045399"/>
            <a:ext cx="2580900" cy="105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Cluster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分群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1" name="Google Shape;501;p69"/>
          <p:cNvSpPr/>
          <p:nvPr/>
        </p:nvSpPr>
        <p:spPr>
          <a:xfrm>
            <a:off x="6010163" y="2045392"/>
            <a:ext cx="2580900" cy="105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Association Rule </a:t>
            </a:r>
            <a:endParaRPr b="1"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關聯式規則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2" name="Google Shape;502;p69"/>
          <p:cNvSpPr/>
          <p:nvPr/>
        </p:nvSpPr>
        <p:spPr>
          <a:xfrm>
            <a:off x="1795913" y="5173617"/>
            <a:ext cx="2580900" cy="105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Image Classification</a:t>
            </a:r>
            <a:r>
              <a:rPr b="1"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b="1"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圖片分類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3" name="Google Shape;503;p69"/>
          <p:cNvSpPr/>
          <p:nvPr/>
        </p:nvSpPr>
        <p:spPr>
          <a:xfrm>
            <a:off x="4822300" y="5173625"/>
            <a:ext cx="3132000" cy="1057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285750" rotWithShape="0" algn="bl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Timeseries Forecast</a:t>
            </a:r>
            <a:endParaRPr b="1"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時間序列預測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0" name="Google Shape;510;p7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的資料格式</a:t>
            </a:r>
            <a:endParaRPr/>
          </a:p>
        </p:txBody>
      </p:sp>
      <p:sp>
        <p:nvSpPr>
          <p:cNvPr id="511" name="Google Shape;511;p7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Section 1-2.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71"/>
          <p:cNvGrpSpPr/>
          <p:nvPr/>
        </p:nvGrpSpPr>
        <p:grpSpPr>
          <a:xfrm>
            <a:off x="6105725" y="3210800"/>
            <a:ext cx="1377900" cy="854100"/>
            <a:chOff x="6105725" y="3210800"/>
            <a:chExt cx="1377900" cy="854100"/>
          </a:xfrm>
        </p:grpSpPr>
        <p:cxnSp>
          <p:nvCxnSpPr>
            <p:cNvPr id="518" name="Google Shape;518;p71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19" name="Google Shape;519;p71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案例2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20" name="Google Shape;520;p71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521" name="Google Shape;521;p71"/>
          <p:cNvGrpSpPr/>
          <p:nvPr/>
        </p:nvGrpSpPr>
        <p:grpSpPr>
          <a:xfrm>
            <a:off x="3399925" y="3210800"/>
            <a:ext cx="1377900" cy="854100"/>
            <a:chOff x="6105725" y="3210800"/>
            <a:chExt cx="1377900" cy="854100"/>
          </a:xfrm>
        </p:grpSpPr>
        <p:cxnSp>
          <p:nvCxnSpPr>
            <p:cNvPr id="522" name="Google Shape;522;p71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23" name="Google Shape;523;p71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案例1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24" name="Google Shape;524;p71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25" name="Google Shape;525;p71"/>
          <p:cNvSpPr txBox="1"/>
          <p:nvPr>
            <p:ph idx="2" type="body"/>
          </p:nvPr>
        </p:nvSpPr>
        <p:spPr>
          <a:xfrm>
            <a:off x="4705350" y="1953625"/>
            <a:ext cx="4019400" cy="4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/>
              <a:t>屬性(Attribute)</a:t>
            </a:r>
            <a:endParaRPr b="1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特徵、變項、觀察值 </a:t>
            </a:r>
            <a:endParaRPr/>
          </a:p>
        </p:txBody>
      </p:sp>
      <p:sp>
        <p:nvSpPr>
          <p:cNvPr id="526" name="Google Shape;526;p71"/>
          <p:cNvSpPr txBox="1"/>
          <p:nvPr>
            <p:ph idx="1" type="body"/>
          </p:nvPr>
        </p:nvSpPr>
        <p:spPr>
          <a:xfrm>
            <a:off x="533400" y="1953625"/>
            <a:ext cx="4019400" cy="4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/>
              <a:t>案例 (Instance)</a:t>
            </a:r>
            <a:endParaRPr b="1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抽樣對象、個案、</a:t>
            </a:r>
            <a:br>
              <a:rPr lang="zh-TW"/>
            </a:br>
            <a:r>
              <a:rPr lang="zh-TW"/>
              <a:t>觀察值個體 </a:t>
            </a:r>
            <a:endParaRPr/>
          </a:p>
        </p:txBody>
      </p:sp>
      <p:sp>
        <p:nvSpPr>
          <p:cNvPr id="527" name="Google Shape;527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案例與屬性</a:t>
            </a:r>
            <a:endParaRPr/>
          </a:p>
        </p:txBody>
      </p:sp>
      <p:sp>
        <p:nvSpPr>
          <p:cNvPr id="528" name="Google Shape;528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9" name="Google Shape;529;p7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71"/>
          <p:cNvGrpSpPr/>
          <p:nvPr/>
        </p:nvGrpSpPr>
        <p:grpSpPr>
          <a:xfrm>
            <a:off x="6934050" y="4882000"/>
            <a:ext cx="1377900" cy="854100"/>
            <a:chOff x="6105725" y="3210800"/>
            <a:chExt cx="1377900" cy="854100"/>
          </a:xfrm>
        </p:grpSpPr>
        <p:cxnSp>
          <p:nvCxnSpPr>
            <p:cNvPr id="531" name="Google Shape;531;p71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32" name="Google Shape;532;p71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33" name="Google Shape;533;p71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descr="slide 戰隊 fighter green" id="534" name="Google Shape;53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650" y="3670100"/>
            <a:ext cx="1681923" cy="168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p71"/>
          <p:cNvGrpSpPr/>
          <p:nvPr/>
        </p:nvGrpSpPr>
        <p:grpSpPr>
          <a:xfrm>
            <a:off x="552450" y="4882000"/>
            <a:ext cx="1377900" cy="854100"/>
            <a:chOff x="6535925" y="3210800"/>
            <a:chExt cx="1377900" cy="854100"/>
          </a:xfrm>
        </p:grpSpPr>
        <p:cxnSp>
          <p:nvCxnSpPr>
            <p:cNvPr id="536" name="Google Shape;536;p71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37" name="Google Shape;537;p71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38" name="Google Shape;538;p71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descr="slide 戰隊 people pink" id="539" name="Google Shape;53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327" y="3670100"/>
            <a:ext cx="1681923" cy="1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1"/>
          <p:cNvSpPr/>
          <p:nvPr/>
        </p:nvSpPr>
        <p:spPr>
          <a:xfrm>
            <a:off x="1812363" y="5399125"/>
            <a:ext cx="2608500" cy="1243800"/>
          </a:xfrm>
          <a:prstGeom prst="wedgeRoundRectCallout">
            <a:avLst>
              <a:gd fmla="val -7145" name="adj1"/>
              <a:gd fmla="val -6503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名字：豪快綠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攻擊力：9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防禦力：5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1" name="Google Shape;541;p71"/>
          <p:cNvSpPr/>
          <p:nvPr/>
        </p:nvSpPr>
        <p:spPr>
          <a:xfrm>
            <a:off x="4595025" y="5399125"/>
            <a:ext cx="2608500" cy="1243800"/>
          </a:xfrm>
          <a:prstGeom prst="wedgeRoundRectCallout">
            <a:avLst>
              <a:gd fmla="val -11048" name="adj1"/>
              <a:gd fmla="val -6704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名字：猛牛紫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攻擊力：3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防禦力：12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案例與屬性</a:t>
            </a:r>
            <a:r>
              <a:rPr lang="zh-TW"/>
              <a:t>表格</a:t>
            </a:r>
            <a:endParaRPr/>
          </a:p>
        </p:txBody>
      </p:sp>
      <p:sp>
        <p:nvSpPr>
          <p:cNvPr id="548" name="Google Shape;548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9" name="Google Shape;549;p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7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1" name="Google Shape;551;p72"/>
          <p:cNvGrpSpPr/>
          <p:nvPr/>
        </p:nvGrpSpPr>
        <p:grpSpPr>
          <a:xfrm>
            <a:off x="4252800" y="1815800"/>
            <a:ext cx="1377900" cy="854100"/>
            <a:chOff x="6535925" y="3210800"/>
            <a:chExt cx="1377900" cy="854100"/>
          </a:xfrm>
        </p:grpSpPr>
        <p:cxnSp>
          <p:nvCxnSpPr>
            <p:cNvPr id="552" name="Google Shape;552;p72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53" name="Google Shape;553;p72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54" name="Google Shape;554;p72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55" name="Google Shape;555;p72"/>
          <p:cNvSpPr/>
          <p:nvPr/>
        </p:nvSpPr>
        <p:spPr>
          <a:xfrm rot="5400000">
            <a:off x="5402325" y="229850"/>
            <a:ext cx="464400" cy="5344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2"/>
          <p:cNvSpPr/>
          <p:nvPr/>
        </p:nvSpPr>
        <p:spPr>
          <a:xfrm>
            <a:off x="2497975" y="3679100"/>
            <a:ext cx="464400" cy="1089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72"/>
          <p:cNvGrpSpPr/>
          <p:nvPr/>
        </p:nvGrpSpPr>
        <p:grpSpPr>
          <a:xfrm>
            <a:off x="791925" y="4223900"/>
            <a:ext cx="1706050" cy="610500"/>
            <a:chOff x="6535925" y="3024350"/>
            <a:chExt cx="1706050" cy="610500"/>
          </a:xfrm>
        </p:grpSpPr>
        <p:cxnSp>
          <p:nvCxnSpPr>
            <p:cNvPr id="558" name="Google Shape;558;p72"/>
            <p:cNvCxnSpPr>
              <a:stCxn id="556" idx="1"/>
            </p:cNvCxnSpPr>
            <p:nvPr/>
          </p:nvCxnSpPr>
          <p:spPr>
            <a:xfrm flipH="1">
              <a:off x="7483575" y="3024350"/>
              <a:ext cx="758400" cy="610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59" name="Google Shape;559;p72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案例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60" name="Google Shape;560;p72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61" name="Google Shape;561;p72"/>
          <p:cNvSpPr/>
          <p:nvPr/>
        </p:nvSpPr>
        <p:spPr>
          <a:xfrm>
            <a:off x="2497975" y="3204600"/>
            <a:ext cx="464400" cy="39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2" name="Google Shape;562;p72"/>
          <p:cNvGrpSpPr/>
          <p:nvPr/>
        </p:nvGrpSpPr>
        <p:grpSpPr>
          <a:xfrm>
            <a:off x="689875" y="2566525"/>
            <a:ext cx="1808100" cy="854100"/>
            <a:chOff x="6105725" y="3210800"/>
            <a:chExt cx="1808100" cy="854100"/>
          </a:xfrm>
        </p:grpSpPr>
        <p:cxnSp>
          <p:nvCxnSpPr>
            <p:cNvPr id="563" name="Google Shape;563;p72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64" name="Google Shape;564;p72"/>
            <p:cNvSpPr txBox="1"/>
            <p:nvPr/>
          </p:nvSpPr>
          <p:spPr>
            <a:xfrm>
              <a:off x="6105725" y="3210800"/>
              <a:ext cx="13779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</a:t>
              </a: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標題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65" name="Google Shape;565;p72"/>
            <p:cNvCxnSpPr/>
            <p:nvPr/>
          </p:nvCxnSpPr>
          <p:spPr>
            <a:xfrm>
              <a:off x="6136475" y="3634700"/>
              <a:ext cx="13473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descr="slide 戰隊 people pink" id="566" name="Google Shape;5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827" y="4812950"/>
            <a:ext cx="1681923" cy="168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戰隊 fighter green" id="567" name="Google Shape;56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75" y="4812950"/>
            <a:ext cx="1681923" cy="1681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8" name="Google Shape;568;p72"/>
          <p:cNvGraphicFramePr/>
          <p:nvPr/>
        </p:nvGraphicFramePr>
        <p:xfrm>
          <a:off x="2962375" y="31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{D50A2CAD-BCEF-4267-8800-4031FFE656F5}</a:tableStyleId>
              </a:tblPr>
              <a:tblGrid>
                <a:gridCol w="1127575"/>
                <a:gridCol w="1356750"/>
                <a:gridCol w="1243650"/>
                <a:gridCol w="1628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名字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攻擊力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防禦力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是否獲勝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豪快綠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猛牛紫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否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目標屬性</a:t>
            </a:r>
            <a:endParaRPr/>
          </a:p>
        </p:txBody>
      </p:sp>
      <p:sp>
        <p:nvSpPr>
          <p:cNvPr id="575" name="Google Shape;575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6" name="Google Shape;576;p7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73"/>
          <p:cNvGrpSpPr/>
          <p:nvPr/>
        </p:nvGrpSpPr>
        <p:grpSpPr>
          <a:xfrm>
            <a:off x="2333475" y="1815800"/>
            <a:ext cx="1530300" cy="854100"/>
            <a:chOff x="6383525" y="3210800"/>
            <a:chExt cx="1530300" cy="854100"/>
          </a:xfrm>
        </p:grpSpPr>
        <p:cxnSp>
          <p:nvCxnSpPr>
            <p:cNvPr id="578" name="Google Shape;578;p73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79" name="Google Shape;579;p73"/>
            <p:cNvSpPr txBox="1"/>
            <p:nvPr/>
          </p:nvSpPr>
          <p:spPr>
            <a:xfrm>
              <a:off x="63835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80" name="Google Shape;580;p73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81" name="Google Shape;581;p73"/>
          <p:cNvSpPr/>
          <p:nvPr/>
        </p:nvSpPr>
        <p:spPr>
          <a:xfrm rot="5400000">
            <a:off x="3584875" y="1042400"/>
            <a:ext cx="464400" cy="3719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lide 戰隊 people pink" id="582" name="Google Shape;5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677" y="4812950"/>
            <a:ext cx="1681923" cy="168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戰隊 fighter green" id="583" name="Google Shape;58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125" y="4812950"/>
            <a:ext cx="1681923" cy="1681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4" name="Google Shape;584;p73"/>
          <p:cNvGraphicFramePr/>
          <p:nvPr/>
        </p:nvGraphicFramePr>
        <p:xfrm>
          <a:off x="1957450" y="31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{D50A2CAD-BCEF-4267-8800-4031FFE656F5}</a:tableStyleId>
              </a:tblPr>
              <a:tblGrid>
                <a:gridCol w="1127575"/>
                <a:gridCol w="1356750"/>
                <a:gridCol w="1243650"/>
                <a:gridCol w="1628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名字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攻擊力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防禦力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是否獲勝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豪快綠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猛牛紫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否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85" name="Google Shape;585;p73"/>
          <p:cNvSpPr/>
          <p:nvPr/>
        </p:nvSpPr>
        <p:spPr>
          <a:xfrm rot="5400000">
            <a:off x="6263200" y="2083550"/>
            <a:ext cx="464400" cy="1637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6" name="Google Shape;586;p73"/>
          <p:cNvGrpSpPr/>
          <p:nvPr/>
        </p:nvGrpSpPr>
        <p:grpSpPr>
          <a:xfrm>
            <a:off x="3894200" y="1815800"/>
            <a:ext cx="2560375" cy="854100"/>
            <a:chOff x="5353450" y="3210800"/>
            <a:chExt cx="2560375" cy="854100"/>
          </a:xfrm>
        </p:grpSpPr>
        <p:cxnSp>
          <p:nvCxnSpPr>
            <p:cNvPr id="587" name="Google Shape;587;p73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88" name="Google Shape;588;p73"/>
            <p:cNvSpPr txBox="1"/>
            <p:nvPr/>
          </p:nvSpPr>
          <p:spPr>
            <a:xfrm>
              <a:off x="5353450" y="3210800"/>
              <a:ext cx="23361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目標</a:t>
              </a: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 (Class)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589" name="Google Shape;589;p73"/>
            <p:cNvCxnSpPr/>
            <p:nvPr/>
          </p:nvCxnSpPr>
          <p:spPr>
            <a:xfrm>
              <a:off x="5646300" y="3634700"/>
              <a:ext cx="18375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590" name="Google Shape;590;p73"/>
          <p:cNvSpPr/>
          <p:nvPr/>
        </p:nvSpPr>
        <p:spPr>
          <a:xfrm>
            <a:off x="3033475" y="5042450"/>
            <a:ext cx="13122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攻擊力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1" name="Google Shape;591;p73"/>
          <p:cNvSpPr/>
          <p:nvPr/>
        </p:nvSpPr>
        <p:spPr>
          <a:xfrm>
            <a:off x="3033475" y="5813063"/>
            <a:ext cx="13122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防禦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力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2" name="Google Shape;592;p73"/>
          <p:cNvSpPr/>
          <p:nvPr/>
        </p:nvSpPr>
        <p:spPr>
          <a:xfrm>
            <a:off x="5458674" y="5294450"/>
            <a:ext cx="18135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是否獲勝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3" name="Google Shape;593;p73"/>
          <p:cNvSpPr/>
          <p:nvPr/>
        </p:nvSpPr>
        <p:spPr>
          <a:xfrm flipH="1" rot="899201">
            <a:off x="4497041" y="5171993"/>
            <a:ext cx="741315" cy="5246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73"/>
          <p:cNvSpPr/>
          <p:nvPr/>
        </p:nvSpPr>
        <p:spPr>
          <a:xfrm flipH="1" rot="-901888">
            <a:off x="4496956" y="5768912"/>
            <a:ext cx="741470" cy="5246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1" name="Google Shape;601;p74"/>
          <p:cNvSpPr txBox="1"/>
          <p:nvPr>
            <p:ph type="title"/>
          </p:nvPr>
        </p:nvSpPr>
        <p:spPr>
          <a:xfrm>
            <a:off x="476250" y="932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Attribute Type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屬性的資料類型</a:t>
            </a:r>
            <a:endParaRPr/>
          </a:p>
        </p:txBody>
      </p:sp>
      <p:sp>
        <p:nvSpPr>
          <p:cNvPr id="602" name="Google Shape;602;p7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3" name="Google Shape;603;p74"/>
          <p:cNvGraphicFramePr/>
          <p:nvPr/>
        </p:nvGraphicFramePr>
        <p:xfrm>
          <a:off x="952500" y="158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{D50A2CAD-BCEF-4267-8800-4031FFE656F5}</a:tableStyleId>
              </a:tblPr>
              <a:tblGrid>
                <a:gridCol w="1959375"/>
                <a:gridCol w="2372950"/>
                <a:gridCol w="29066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資料類型分類</a:t>
                      </a:r>
                      <a:endParaRPr sz="19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舉例</a:t>
                      </a:r>
                      <a:endParaRPr sz="19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主要資料類型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Nominal 類別型</a:t>
                      </a:r>
                      <a:endParaRPr sz="19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900"/>
                        <a:buFont typeface="Microsoft JhengHei"/>
                        <a:buChar char="●"/>
                      </a:pPr>
                      <a:r>
                        <a:rPr lang="zh-TW" sz="19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male</a:t>
                      </a:r>
                      <a:endParaRPr sz="19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900"/>
                        <a:buFont typeface="Microsoft JhengHei"/>
                        <a:buChar char="●"/>
                      </a:pPr>
                      <a:r>
                        <a:rPr lang="zh-TW" sz="19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臺南</a:t>
                      </a:r>
                      <a:endParaRPr sz="19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9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Numeric 數值型</a:t>
                      </a: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900"/>
                        <a:buFont typeface="Microsoft JhengHei"/>
                        <a:buChar char="●"/>
                      </a:pPr>
                      <a:r>
                        <a:rPr lang="zh-TW" sz="19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9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900"/>
                        <a:buFont typeface="Microsoft JhengHei"/>
                        <a:buChar char="●"/>
                      </a:pPr>
                      <a:r>
                        <a:rPr lang="zh-TW" sz="19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0.75</a:t>
                      </a: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特殊資料類型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String 字串型</a:t>
                      </a:r>
                      <a:b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(文字型)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Microsoft JhengHei"/>
                        <a:buChar char="●"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This is a pen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Microsoft JhengHei"/>
                        <a:buChar char="●"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這是一隻筆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Boolean 布林值</a:t>
                      </a:r>
                      <a:b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(是或否)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Microsoft JhengHei"/>
                        <a:buChar char="●"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900"/>
                        <a:buFont typeface="Microsoft JhengHei"/>
                        <a:buChar char="●"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建議以類別型取代)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日期</a:t>
                      </a:r>
                      <a:endParaRPr sz="19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2021-07-26</a:t>
                      </a:r>
                      <a:endParaRPr sz="19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缺失資料</a:t>
                      </a:r>
                      <a:endParaRPr sz="19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Missing Value </a:t>
                      </a:r>
                      <a:br>
                        <a:rPr lang="zh-TW" sz="19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19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缺失值/未知值</a:t>
                      </a:r>
                      <a:endParaRPr sz="19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9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?</a:t>
                      </a:r>
                      <a:endParaRPr sz="19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0" name="Google Shape;610;p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可接受的資料來源</a:t>
            </a:r>
            <a:endParaRPr/>
          </a:p>
        </p:txBody>
      </p:sp>
      <p:sp>
        <p:nvSpPr>
          <p:cNvPr id="611" name="Google Shape;611;p7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100" y="2050900"/>
            <a:ext cx="1243801" cy="1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5"/>
          <p:cNvSpPr/>
          <p:nvPr/>
        </p:nvSpPr>
        <p:spPr>
          <a:xfrm>
            <a:off x="1129750" y="3701275"/>
            <a:ext cx="1850100" cy="868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本機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上的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單一檔案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4" name="Google Shape;614;p75"/>
          <p:cNvSpPr/>
          <p:nvPr/>
        </p:nvSpPr>
        <p:spPr>
          <a:xfrm>
            <a:off x="3646950" y="3701275"/>
            <a:ext cx="1850100" cy="868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網址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單一檔案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5" name="Google Shape;615;p75"/>
          <p:cNvSpPr/>
          <p:nvPr/>
        </p:nvSpPr>
        <p:spPr>
          <a:xfrm>
            <a:off x="6164150" y="3701275"/>
            <a:ext cx="2202900" cy="868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透過JDBC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關聯式資料庫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6" name="Google Shape;616;p75"/>
          <p:cNvSpPr/>
          <p:nvPr/>
        </p:nvSpPr>
        <p:spPr>
          <a:xfrm>
            <a:off x="1128375" y="5002675"/>
            <a:ext cx="4368600" cy="114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ARFF</a:t>
            </a:r>
            <a:r>
              <a:rPr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屬性-關聯檔案格式</a:t>
            </a:r>
            <a:endParaRPr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CSV</a:t>
            </a:r>
            <a:r>
              <a:rPr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逗點分割數值</a:t>
            </a:r>
            <a:endParaRPr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6164150" y="5002675"/>
            <a:ext cx="2202900" cy="114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SQL查詢</a:t>
            </a:r>
            <a:endParaRPr b="1"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8" name="Google Shape;618;p75"/>
          <p:cNvCxnSpPr>
            <a:stCxn id="612" idx="2"/>
            <a:endCxn id="614" idx="0"/>
          </p:cNvCxnSpPr>
          <p:nvPr/>
        </p:nvCxnSpPr>
        <p:spPr>
          <a:xfrm flipH="1" rot="-5400000">
            <a:off x="4369050" y="3497651"/>
            <a:ext cx="406500" cy="6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75"/>
          <p:cNvCxnSpPr>
            <a:stCxn id="612" idx="2"/>
            <a:endCxn id="615" idx="0"/>
          </p:cNvCxnSpPr>
          <p:nvPr/>
        </p:nvCxnSpPr>
        <p:spPr>
          <a:xfrm flipH="1" rot="-5400000">
            <a:off x="5715600" y="2151101"/>
            <a:ext cx="406500" cy="26937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75"/>
          <p:cNvCxnSpPr>
            <a:stCxn id="615" idx="2"/>
            <a:endCxn id="617" idx="0"/>
          </p:cNvCxnSpPr>
          <p:nvPr/>
        </p:nvCxnSpPr>
        <p:spPr>
          <a:xfrm flipH="1" rot="-5400000">
            <a:off x="7049300" y="4785775"/>
            <a:ext cx="433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75"/>
          <p:cNvCxnSpPr>
            <a:stCxn id="614" idx="2"/>
            <a:endCxn id="616" idx="0"/>
          </p:cNvCxnSpPr>
          <p:nvPr/>
        </p:nvCxnSpPr>
        <p:spPr>
          <a:xfrm rot="5400000">
            <a:off x="3725700" y="4156375"/>
            <a:ext cx="433200" cy="1259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75"/>
          <p:cNvCxnSpPr>
            <a:stCxn id="613" idx="2"/>
            <a:endCxn id="616" idx="0"/>
          </p:cNvCxnSpPr>
          <p:nvPr/>
        </p:nvCxnSpPr>
        <p:spPr>
          <a:xfrm flipH="1" rot="-5400000">
            <a:off x="2467150" y="4157125"/>
            <a:ext cx="433200" cy="1257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75"/>
          <p:cNvCxnSpPr>
            <a:stCxn id="612" idx="2"/>
            <a:endCxn id="613" idx="0"/>
          </p:cNvCxnSpPr>
          <p:nvPr/>
        </p:nvCxnSpPr>
        <p:spPr>
          <a:xfrm rot="5400000">
            <a:off x="3110100" y="2239301"/>
            <a:ext cx="406500" cy="25173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4" name="Google Shape;62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500" y="3881637"/>
            <a:ext cx="507475" cy="50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Database Slide" id="625" name="Google Shape;62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250" y="3881588"/>
            <a:ext cx="507475" cy="5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1625" y="3918725"/>
            <a:ext cx="433200" cy="4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76"/>
          <p:cNvSpPr txBox="1"/>
          <p:nvPr>
            <p:ph idx="1" type="body"/>
          </p:nvPr>
        </p:nvSpPr>
        <p:spPr>
          <a:xfrm>
            <a:off x="533400" y="1791150"/>
            <a:ext cx="3824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/>
              <a:t>Attribute-Relation File Format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屬性─關聯檔案格式</a:t>
            </a:r>
            <a:r>
              <a:rPr b="1" lang="zh-TW"/>
              <a:t> </a:t>
            </a:r>
            <a:endParaRPr b="1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/>
              <a:t>開頭註解</a:t>
            </a:r>
            <a:r>
              <a:rPr lang="zh-TW" sz="2200"/>
              <a:t>：說明檔案內容，以</a:t>
            </a:r>
            <a:r>
              <a:rPr lang="zh-TW" sz="2200">
                <a:solidFill>
                  <a:srgbClr val="FF0000"/>
                </a:solidFill>
              </a:rPr>
              <a:t>%</a:t>
            </a:r>
            <a:r>
              <a:rPr lang="zh-TW" sz="2200"/>
              <a:t>開頭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/>
              <a:t>檔案標題</a:t>
            </a:r>
            <a:r>
              <a:rPr lang="zh-TW" sz="2200"/>
              <a:t>：以</a:t>
            </a:r>
            <a:r>
              <a:rPr lang="zh-TW" sz="2200">
                <a:solidFill>
                  <a:srgbClr val="FF0000"/>
                </a:solidFill>
              </a:rPr>
              <a:t>@RELATION</a:t>
            </a:r>
            <a:r>
              <a:rPr lang="zh-TW" sz="2200"/>
              <a:t>開頭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/>
              <a:t>屬性定義</a:t>
            </a:r>
            <a:r>
              <a:rPr lang="zh-TW" sz="2200"/>
              <a:t>：以</a:t>
            </a:r>
            <a:r>
              <a:rPr lang="zh-TW" sz="2200">
                <a:solidFill>
                  <a:srgbClr val="FF0000"/>
                </a:solidFill>
              </a:rPr>
              <a:t>@ATTRIBUTE</a:t>
            </a:r>
            <a:r>
              <a:rPr lang="zh-TW" sz="2200"/>
              <a:t>開頭，定義屬性的</a:t>
            </a:r>
            <a:r>
              <a:rPr lang="zh-TW" sz="2200" u="sng"/>
              <a:t>資料類型</a:t>
            </a:r>
            <a:endParaRPr sz="2200" u="sng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/>
              <a:t>資料案例</a:t>
            </a:r>
            <a:r>
              <a:rPr lang="zh-TW" sz="2200"/>
              <a:t>：位於</a:t>
            </a:r>
            <a:r>
              <a:rPr lang="zh-TW" sz="2200">
                <a:solidFill>
                  <a:srgbClr val="FF0000"/>
                </a:solidFill>
              </a:rPr>
              <a:t>@DATA</a:t>
            </a:r>
            <a:r>
              <a:rPr lang="zh-TW" sz="2200"/>
              <a:t>之後，一行一一個案例</a:t>
            </a:r>
            <a:endParaRPr sz="2200"/>
          </a:p>
        </p:txBody>
      </p:sp>
      <p:sp>
        <p:nvSpPr>
          <p:cNvPr id="634" name="Google Shape;634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5" name="Google Shape;635;p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Weka使用的檔案格式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ARFF</a:t>
            </a:r>
            <a:endParaRPr/>
          </a:p>
        </p:txBody>
      </p:sp>
      <p:sp>
        <p:nvSpPr>
          <p:cNvPr id="636" name="Google Shape;636;p7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600" y="1861050"/>
            <a:ext cx="42481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77"/>
          <p:cNvPicPr preferRelativeResize="0"/>
          <p:nvPr/>
        </p:nvPicPr>
        <p:blipFill rotWithShape="1">
          <a:blip r:embed="rId3">
            <a:alphaModFix/>
          </a:blip>
          <a:srcRect b="0" l="0" r="33687" t="0"/>
          <a:stretch/>
        </p:blipFill>
        <p:spPr>
          <a:xfrm>
            <a:off x="4677900" y="1791150"/>
            <a:ext cx="446610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dk1"/>
                </a:solidFill>
              </a:rPr>
              <a:t>Comma-</a:t>
            </a:r>
            <a:r>
              <a:rPr b="1" lang="zh-TW" sz="1800">
                <a:solidFill>
                  <a:schemeClr val="dk1"/>
                </a:solidFill>
              </a:rPr>
              <a:t>Separated</a:t>
            </a:r>
            <a:r>
              <a:rPr b="1" lang="zh-TW" sz="1800">
                <a:solidFill>
                  <a:schemeClr val="dk1"/>
                </a:solidFill>
              </a:rPr>
              <a:t> Values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800">
                <a:solidFill>
                  <a:schemeClr val="dk1"/>
                </a:solidFill>
              </a:rPr>
              <a:t>逗點分割數值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>
                <a:solidFill>
                  <a:schemeClr val="dk1"/>
                </a:solidFill>
              </a:rPr>
              <a:t>屬性</a:t>
            </a:r>
            <a:r>
              <a:rPr lang="zh-TW" sz="2200">
                <a:solidFill>
                  <a:schemeClr val="dk1"/>
                </a:solidFill>
              </a:rPr>
              <a:t>：</a:t>
            </a:r>
            <a:r>
              <a:rPr lang="zh-TW"/>
              <a:t>以</a:t>
            </a:r>
            <a:r>
              <a:rPr lang="zh-TW">
                <a:solidFill>
                  <a:srgbClr val="FF0000"/>
                </a:solidFill>
              </a:rPr>
              <a:t>逗點</a:t>
            </a:r>
            <a:r>
              <a:rPr lang="zh-TW"/>
              <a:t>區隔的每個欄位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>
                <a:solidFill>
                  <a:schemeClr val="dk1"/>
                </a:solidFill>
              </a:rPr>
              <a:t>屬性標題</a:t>
            </a:r>
            <a:r>
              <a:rPr lang="zh-TW" sz="2200">
                <a:solidFill>
                  <a:schemeClr val="dk1"/>
                </a:solidFill>
              </a:rPr>
              <a:t>：</a:t>
            </a:r>
            <a:r>
              <a:rPr lang="zh-TW" sz="2200">
                <a:solidFill>
                  <a:srgbClr val="FF0000"/>
                </a:solidFill>
              </a:rPr>
              <a:t>第一行</a:t>
            </a:r>
            <a:r>
              <a:rPr lang="zh-TW" sz="2200">
                <a:solidFill>
                  <a:schemeClr val="dk1"/>
                </a:solidFill>
              </a:rPr>
              <a:t>為屬性標題，以</a:t>
            </a:r>
            <a:r>
              <a:rPr lang="zh-TW" sz="2200">
                <a:solidFill>
                  <a:schemeClr val="dk1"/>
                </a:solidFill>
              </a:rPr>
              <a:t>逗點區隔每個欄位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>
                <a:solidFill>
                  <a:schemeClr val="dk1"/>
                </a:solidFill>
              </a:rPr>
              <a:t>資料案例</a:t>
            </a:r>
            <a:r>
              <a:rPr lang="zh-TW" sz="2200">
                <a:solidFill>
                  <a:schemeClr val="dk1"/>
                </a:solidFill>
              </a:rPr>
              <a:t>：第二列之後的</a:t>
            </a:r>
            <a:r>
              <a:rPr lang="zh-TW" sz="2200">
                <a:solidFill>
                  <a:srgbClr val="FF0000"/>
                </a:solidFill>
              </a:rPr>
              <a:t>每一行</a:t>
            </a:r>
            <a:r>
              <a:rPr lang="zh-TW" sz="2200">
                <a:solidFill>
                  <a:schemeClr val="dk1"/>
                </a:solidFill>
              </a:rPr>
              <a:t>為一案例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 u="sng">
                <a:solidFill>
                  <a:schemeClr val="dk1"/>
                </a:solidFill>
              </a:rPr>
              <a:t>資料類型</a:t>
            </a:r>
            <a:r>
              <a:rPr lang="zh-TW" sz="2200">
                <a:solidFill>
                  <a:schemeClr val="dk1"/>
                </a:solidFill>
              </a:rPr>
              <a:t>：</a:t>
            </a:r>
            <a:r>
              <a:rPr lang="zh-TW" sz="2200">
                <a:solidFill>
                  <a:schemeClr val="dk1"/>
                </a:solidFill>
              </a:rPr>
              <a:t>需由程式自動判斷</a:t>
            </a:r>
            <a:endParaRPr/>
          </a:p>
        </p:txBody>
      </p:sp>
      <p:sp>
        <p:nvSpPr>
          <p:cNvPr id="646" name="Google Shape;646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7" name="Google Shape;647;p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泛用的純文字檔案格式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CSV</a:t>
            </a:r>
            <a:endParaRPr/>
          </a:p>
        </p:txBody>
      </p:sp>
      <p:sp>
        <p:nvSpPr>
          <p:cNvPr id="648" name="Google Shape;648;p7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4730" y="1624975"/>
            <a:ext cx="997486" cy="137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0">
            <a:off x="7542841" y="181722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idx="1" type="body"/>
          </p:nvPr>
        </p:nvSpPr>
        <p:spPr>
          <a:xfrm>
            <a:off x="1216450" y="1783075"/>
            <a:ext cx="6711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學歷：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政治大學 圖書資訊與檔案學研究所 博士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政治大學 圖書資訊與檔案學研究所 碩士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輔仁大學 圖書資訊學系 學士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專長：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數位學習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數位典藏與數位圖書館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資料探勘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0"/>
          <p:cNvSpPr/>
          <p:nvPr/>
        </p:nvSpPr>
        <p:spPr>
          <a:xfrm>
            <a:off x="5420300" y="5249900"/>
            <a:ext cx="3150000" cy="9270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布丁布丁吃什麼？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u="sng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http://blog.pulipuli.info</a:t>
            </a: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9" name="Google Shape;399;p6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講者簡介</a:t>
            </a:r>
            <a:endParaRPr/>
          </a:p>
        </p:txBody>
      </p:sp>
      <p:sp>
        <p:nvSpPr>
          <p:cNvPr id="401" name="Google Shape;401;p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02" name="Google Shape;402;p60"/>
          <p:cNvGrpSpPr/>
          <p:nvPr/>
        </p:nvGrpSpPr>
        <p:grpSpPr>
          <a:xfrm>
            <a:off x="6434025" y="4231525"/>
            <a:ext cx="1122300" cy="1122300"/>
            <a:chOff x="6434025" y="4231525"/>
            <a:chExt cx="1122300" cy="1122300"/>
          </a:xfrm>
        </p:grpSpPr>
        <p:sp>
          <p:nvSpPr>
            <p:cNvPr id="403" name="Google Shape;403;p60"/>
            <p:cNvSpPr/>
            <p:nvPr/>
          </p:nvSpPr>
          <p:spPr>
            <a:xfrm>
              <a:off x="6434025" y="4231525"/>
              <a:ext cx="1122300" cy="11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4" name="Google Shape;404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45950" y="4247175"/>
              <a:ext cx="1098700" cy="1091150"/>
            </a:xfrm>
            <a:prstGeom prst="rect">
              <a:avLst/>
            </a:prstGeom>
            <a:noFill/>
            <a:ln>
              <a:noFill/>
            </a:ln>
            <a:effectLst>
              <a:outerShdw rotWithShape="0" algn="bl" dist="9525">
                <a:srgbClr val="FFFFFF"/>
              </a:outerShdw>
            </a:effectLst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8" name="Google Shape;658;p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開啟CSV請選擇LibreOffice Calc</a:t>
            </a:r>
            <a:endParaRPr/>
          </a:p>
        </p:txBody>
      </p:sp>
      <p:sp>
        <p:nvSpPr>
          <p:cNvPr id="659" name="Google Shape;659;p7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405" y="2965538"/>
            <a:ext cx="997486" cy="137415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8"/>
          <p:cNvSpPr/>
          <p:nvPr/>
        </p:nvSpPr>
        <p:spPr>
          <a:xfrm>
            <a:off x="1438650" y="4262813"/>
            <a:ext cx="1917000" cy="7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開啟CSV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2" name="Google Shape;662;p78"/>
          <p:cNvSpPr/>
          <p:nvPr/>
        </p:nvSpPr>
        <p:spPr>
          <a:xfrm>
            <a:off x="5588150" y="2358675"/>
            <a:ext cx="2424900" cy="10485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LibreOffice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Calc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3" name="Google Shape;66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175" y="2295200"/>
            <a:ext cx="1175450" cy="11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8"/>
          <p:cNvSpPr/>
          <p:nvPr/>
        </p:nvSpPr>
        <p:spPr>
          <a:xfrm>
            <a:off x="5588150" y="4559150"/>
            <a:ext cx="2424900" cy="10485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Excel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65" name="Google Shape;66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300" y="44956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8"/>
          <p:cNvSpPr/>
          <p:nvPr/>
        </p:nvSpPr>
        <p:spPr>
          <a:xfrm flipH="1" rot="-1800175">
            <a:off x="3472762" y="3023594"/>
            <a:ext cx="1049307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8"/>
          <p:cNvSpPr/>
          <p:nvPr/>
        </p:nvSpPr>
        <p:spPr>
          <a:xfrm flipH="1" rot="1798833">
            <a:off x="3472725" y="4434713"/>
            <a:ext cx="1049417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lide ok checked green" id="668" name="Google Shape;668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0860" y="1867426"/>
            <a:ext cx="659475" cy="659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669" name="Google Shape;669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0874" y="4117115"/>
            <a:ext cx="659475" cy="65946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8"/>
          <p:cNvSpPr/>
          <p:nvPr/>
        </p:nvSpPr>
        <p:spPr>
          <a:xfrm>
            <a:off x="3613488" y="5714875"/>
            <a:ext cx="1917000" cy="564300"/>
          </a:xfrm>
          <a:prstGeom prst="wedgeRoundRectCallout">
            <a:avLst>
              <a:gd fmla="val -20215" name="adj1"/>
              <a:gd fmla="val -1237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中文亂碼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79"/>
          <p:cNvGrpSpPr/>
          <p:nvPr/>
        </p:nvGrpSpPr>
        <p:grpSpPr>
          <a:xfrm>
            <a:off x="7078875" y="4262500"/>
            <a:ext cx="1315850" cy="1483200"/>
            <a:chOff x="6007700" y="2877025"/>
            <a:chExt cx="1315850" cy="1483200"/>
          </a:xfrm>
        </p:grpSpPr>
        <p:sp>
          <p:nvSpPr>
            <p:cNvPr id="678" name="Google Shape;678;p79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679" name="Google Shape;679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" name="Google Shape;680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1" name="Google Shape;681;p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LibreOffice下載</a:t>
            </a:r>
            <a:endParaRPr b="0" sz="3200"/>
          </a:p>
        </p:txBody>
      </p:sp>
      <p:sp>
        <p:nvSpPr>
          <p:cNvPr id="682" name="Google Shape;682;p7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9"/>
          <p:cNvSpPr/>
          <p:nvPr/>
        </p:nvSpPr>
        <p:spPr>
          <a:xfrm flipH="1">
            <a:off x="2577638" y="3368950"/>
            <a:ext cx="10284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000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9"/>
          <p:cNvSpPr/>
          <p:nvPr/>
        </p:nvSpPr>
        <p:spPr>
          <a:xfrm>
            <a:off x="2850300" y="4749175"/>
            <a:ext cx="3443400" cy="7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LibreOffice下載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6" name="Google Shape;686;p79"/>
          <p:cNvSpPr txBox="1"/>
          <p:nvPr/>
        </p:nvSpPr>
        <p:spPr>
          <a:xfrm>
            <a:off x="3024450" y="56778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87" name="Google Shape;68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6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8" name="Google Shape;688;p79"/>
          <p:cNvSpPr/>
          <p:nvPr/>
        </p:nvSpPr>
        <p:spPr>
          <a:xfrm>
            <a:off x="5247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9" name="Google Shape;689;p79"/>
          <p:cNvSpPr/>
          <p:nvPr/>
        </p:nvSpPr>
        <p:spPr>
          <a:xfrm flipH="1">
            <a:off x="5645238" y="3368950"/>
            <a:ext cx="10284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2601" y="1859284"/>
            <a:ext cx="1028401" cy="1418482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9"/>
          <p:cNvSpPr/>
          <p:nvPr/>
        </p:nvSpPr>
        <p:spPr>
          <a:xfrm>
            <a:off x="6778300" y="3161963"/>
            <a:ext cx="1917000" cy="7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CSV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92" name="Google Shape;692;p79"/>
          <p:cNvSpPr/>
          <p:nvPr/>
        </p:nvSpPr>
        <p:spPr>
          <a:xfrm>
            <a:off x="6778300" y="5673738"/>
            <a:ext cx="1917000" cy="763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ODS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0" name="Google Shape;700;p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LibreOffice安裝</a:t>
            </a:r>
            <a:endParaRPr/>
          </a:p>
        </p:txBody>
      </p:sp>
      <p:sp>
        <p:nvSpPr>
          <p:cNvPr id="701" name="Google Shape;701;p8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2324450"/>
            <a:ext cx="6038850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80"/>
          <p:cNvSpPr/>
          <p:nvPr/>
        </p:nvSpPr>
        <p:spPr>
          <a:xfrm>
            <a:off x="5617050" y="5542725"/>
            <a:ext cx="1073400" cy="4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1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38767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1"/>
          <p:cNvSpPr/>
          <p:nvPr/>
        </p:nvSpPr>
        <p:spPr>
          <a:xfrm>
            <a:off x="4289725" y="4159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11" name="Google Shape;711;p81"/>
          <p:cNvSpPr/>
          <p:nvPr/>
        </p:nvSpPr>
        <p:spPr>
          <a:xfrm>
            <a:off x="4289725" y="53316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12" name="Google Shape;71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5173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1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14" name="Google Shape;714;p81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3980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1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從課程網站下載LibreOffice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安裝LibreOffice</a:t>
            </a:r>
            <a:endParaRPr/>
          </a:p>
        </p:txBody>
      </p:sp>
      <p:sp>
        <p:nvSpPr>
          <p:cNvPr id="716" name="Google Shape;716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7" name="Google Shape;717;p8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LibreOffice</a:t>
            </a:r>
            <a:r>
              <a:rPr lang="zh-TW"/>
              <a:t>安裝</a:t>
            </a:r>
            <a:endParaRPr/>
          </a:p>
        </p:txBody>
      </p:sp>
      <p:sp>
        <p:nvSpPr>
          <p:cNvPr id="718" name="Google Shape;718;p81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5" name="Google Shape;725;p8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下載、安裝與開啟</a:t>
            </a:r>
            <a:endParaRPr sz="3200"/>
          </a:p>
        </p:txBody>
      </p:sp>
      <p:sp>
        <p:nvSpPr>
          <p:cNvPr id="726" name="Google Shape;726;p8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Section 2</a:t>
            </a:r>
            <a:r>
              <a:rPr lang="zh-TW"/>
              <a:t>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3" name="Google Shape;733;p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下載</a:t>
            </a:r>
            <a:endParaRPr/>
          </a:p>
        </p:txBody>
      </p:sp>
      <p:sp>
        <p:nvSpPr>
          <p:cNvPr id="734" name="Google Shape;734;p8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3"/>
          <p:cNvSpPr/>
          <p:nvPr/>
        </p:nvSpPr>
        <p:spPr>
          <a:xfrm>
            <a:off x="4326825" y="5533238"/>
            <a:ext cx="1744800" cy="478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Java VM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36" name="Google Shape;7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775" y="5300411"/>
            <a:ext cx="944150" cy="94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7" name="Google Shape;737;p83"/>
          <p:cNvGrpSpPr/>
          <p:nvPr/>
        </p:nvGrpSpPr>
        <p:grpSpPr>
          <a:xfrm>
            <a:off x="2597925" y="3378798"/>
            <a:ext cx="944145" cy="1306527"/>
            <a:chOff x="2382675" y="3854223"/>
            <a:chExt cx="944145" cy="1306527"/>
          </a:xfrm>
        </p:grpSpPr>
        <p:pic>
          <p:nvPicPr>
            <p:cNvPr id="738" name="Google Shape;738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2675" y="3854223"/>
              <a:ext cx="944145" cy="9441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739" name="Google Shape;739;p83"/>
            <p:cNvSpPr/>
            <p:nvPr/>
          </p:nvSpPr>
          <p:spPr>
            <a:xfrm>
              <a:off x="2382700" y="4798350"/>
              <a:ext cx="944100" cy="36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Windows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40" name="Google Shape;740;p83"/>
          <p:cNvGrpSpPr/>
          <p:nvPr/>
        </p:nvGrpSpPr>
        <p:grpSpPr>
          <a:xfrm>
            <a:off x="4727153" y="3378798"/>
            <a:ext cx="944145" cy="1306527"/>
            <a:chOff x="4511898" y="3854223"/>
            <a:chExt cx="944145" cy="1306527"/>
          </a:xfrm>
        </p:grpSpPr>
        <p:pic>
          <p:nvPicPr>
            <p:cNvPr id="741" name="Google Shape;741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11898" y="3854223"/>
              <a:ext cx="944145" cy="9441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742" name="Google Shape;742;p83"/>
            <p:cNvSpPr/>
            <p:nvPr/>
          </p:nvSpPr>
          <p:spPr>
            <a:xfrm>
              <a:off x="4511925" y="4798350"/>
              <a:ext cx="944100" cy="36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Mac OS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43" name="Google Shape;743;p83"/>
          <p:cNvGrpSpPr/>
          <p:nvPr/>
        </p:nvGrpSpPr>
        <p:grpSpPr>
          <a:xfrm>
            <a:off x="6856380" y="3378798"/>
            <a:ext cx="944145" cy="1306527"/>
            <a:chOff x="6426855" y="3854223"/>
            <a:chExt cx="944145" cy="1306527"/>
          </a:xfrm>
        </p:grpSpPr>
        <p:pic>
          <p:nvPicPr>
            <p:cNvPr id="744" name="Google Shape;744;p8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26855" y="3854223"/>
              <a:ext cx="944145" cy="9441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745" name="Google Shape;745;p83"/>
            <p:cNvSpPr/>
            <p:nvPr/>
          </p:nvSpPr>
          <p:spPr>
            <a:xfrm>
              <a:off x="6426875" y="4798350"/>
              <a:ext cx="944100" cy="36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Linux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746" name="Google Shape;746;p83"/>
          <p:cNvCxnSpPr>
            <a:stCxn id="747" idx="2"/>
            <a:endCxn id="738" idx="0"/>
          </p:cNvCxnSpPr>
          <p:nvPr/>
        </p:nvCxnSpPr>
        <p:spPr>
          <a:xfrm flipH="1">
            <a:off x="3069997" y="2729898"/>
            <a:ext cx="2129100" cy="648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48" name="Google Shape;748;p83"/>
          <p:cNvCxnSpPr>
            <a:stCxn id="747" idx="2"/>
            <a:endCxn id="741" idx="0"/>
          </p:cNvCxnSpPr>
          <p:nvPr/>
        </p:nvCxnSpPr>
        <p:spPr>
          <a:xfrm flipH="1" rot="-5400000">
            <a:off x="4874475" y="3054048"/>
            <a:ext cx="6489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49" name="Google Shape;749;p83"/>
          <p:cNvCxnSpPr>
            <a:stCxn id="747" idx="2"/>
            <a:endCxn id="744" idx="0"/>
          </p:cNvCxnSpPr>
          <p:nvPr/>
        </p:nvCxnSpPr>
        <p:spPr>
          <a:xfrm>
            <a:off x="5199352" y="2729898"/>
            <a:ext cx="2129100" cy="6489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50" name="Google Shape;750;p83"/>
          <p:cNvCxnSpPr>
            <a:stCxn id="735" idx="0"/>
            <a:endCxn id="739" idx="2"/>
          </p:cNvCxnSpPr>
          <p:nvPr/>
        </p:nvCxnSpPr>
        <p:spPr>
          <a:xfrm flipH="1" rot="5400000">
            <a:off x="3710775" y="4044788"/>
            <a:ext cx="847800" cy="21291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51" name="Google Shape;751;p83"/>
          <p:cNvCxnSpPr>
            <a:stCxn id="735" idx="0"/>
            <a:endCxn id="742" idx="2"/>
          </p:cNvCxnSpPr>
          <p:nvPr/>
        </p:nvCxnSpPr>
        <p:spPr>
          <a:xfrm rot="-5400000">
            <a:off x="4775625" y="5109038"/>
            <a:ext cx="8478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752" name="Google Shape;752;p83"/>
          <p:cNvCxnSpPr>
            <a:stCxn id="735" idx="0"/>
            <a:endCxn id="745" idx="2"/>
          </p:cNvCxnSpPr>
          <p:nvPr/>
        </p:nvCxnSpPr>
        <p:spPr>
          <a:xfrm rot="-5400000">
            <a:off x="5839875" y="4044788"/>
            <a:ext cx="847800" cy="21291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753" name="Google Shape;753;p83"/>
          <p:cNvSpPr txBox="1"/>
          <p:nvPr>
            <p:ph type="title"/>
          </p:nvPr>
        </p:nvSpPr>
        <p:spPr>
          <a:xfrm>
            <a:off x="1272175" y="5574072"/>
            <a:ext cx="24276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所需環境：</a:t>
            </a:r>
            <a:endParaRPr sz="2400"/>
          </a:p>
        </p:txBody>
      </p:sp>
      <p:sp>
        <p:nvSpPr>
          <p:cNvPr id="754" name="Google Shape;754;p83"/>
          <p:cNvSpPr txBox="1"/>
          <p:nvPr/>
        </p:nvSpPr>
        <p:spPr>
          <a:xfrm>
            <a:off x="476250" y="3560025"/>
            <a:ext cx="20448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請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下載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includes Java VM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版本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(有分64 bit</a:t>
            </a:r>
            <a:b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或32 bit)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55" name="Google Shape;755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7025" y="1794225"/>
            <a:ext cx="1243801" cy="12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3" name="Google Shape;763;p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安裝</a:t>
            </a:r>
            <a:endParaRPr/>
          </a:p>
        </p:txBody>
      </p:sp>
      <p:sp>
        <p:nvSpPr>
          <p:cNvPr id="764" name="Google Shape;764;p8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https://me1237guy.pixnet.net/blog/post/59757613-%E5%AE%89%E8%A3%9Dweka</a:t>
            </a:r>
            <a:r>
              <a:rPr lang="zh-TW"/>
              <a:t> </a:t>
            </a:r>
            <a:endParaRPr/>
          </a:p>
        </p:txBody>
      </p:sp>
      <p:pic>
        <p:nvPicPr>
          <p:cNvPr id="765" name="Google Shape;76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300" y="2547000"/>
            <a:ext cx="4367400" cy="33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4"/>
          <p:cNvSpPr/>
          <p:nvPr/>
        </p:nvSpPr>
        <p:spPr>
          <a:xfrm>
            <a:off x="4973200" y="5435575"/>
            <a:ext cx="1050000" cy="50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67" name="Google Shape;767;p84"/>
          <p:cNvSpPr/>
          <p:nvPr/>
        </p:nvSpPr>
        <p:spPr>
          <a:xfrm>
            <a:off x="6129000" y="3761999"/>
            <a:ext cx="2271000" cy="1243800"/>
          </a:xfrm>
          <a:prstGeom prst="wedgeRoundRectCallout">
            <a:avLst>
              <a:gd fmla="val -54978" name="adj1"/>
              <a:gd fmla="val 7753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Next &gt;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到底即可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在</a:t>
            </a:r>
            <a:r>
              <a:rPr lang="zh-TW"/>
              <a:t>開啓選單中，搜尋「weka」</a:t>
            </a:r>
            <a:endParaRPr/>
          </a:p>
        </p:txBody>
      </p:sp>
      <p:sp>
        <p:nvSpPr>
          <p:cNvPr id="774" name="Google Shape;774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5" name="Google Shape;775;p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開啟</a:t>
            </a:r>
            <a:endParaRPr/>
          </a:p>
        </p:txBody>
      </p:sp>
      <p:sp>
        <p:nvSpPr>
          <p:cNvPr id="776" name="Google Shape;776;p8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388" y="2762600"/>
            <a:ext cx="446722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86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38767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6"/>
          <p:cNvSpPr/>
          <p:nvPr/>
        </p:nvSpPr>
        <p:spPr>
          <a:xfrm>
            <a:off x="4289725" y="4159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5" name="Google Shape;785;p86"/>
          <p:cNvSpPr/>
          <p:nvPr/>
        </p:nvSpPr>
        <p:spPr>
          <a:xfrm>
            <a:off x="4289725" y="53316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86" name="Google Shape;78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5173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6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88" name="Google Shape;788;p86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3980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86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安裝Weka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開啓Weka</a:t>
            </a:r>
            <a:endParaRPr/>
          </a:p>
        </p:txBody>
      </p:sp>
      <p:sp>
        <p:nvSpPr>
          <p:cNvPr id="790" name="Google Shape;790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1" name="Google Shape;791;p8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Weka安裝與</a:t>
            </a:r>
            <a:r>
              <a:rPr lang="zh-TW"/>
              <a:t>開啟</a:t>
            </a:r>
            <a:endParaRPr/>
          </a:p>
        </p:txBody>
      </p:sp>
      <p:sp>
        <p:nvSpPr>
          <p:cNvPr id="792" name="Google Shape;792;p86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9" name="Google Shape;799;p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Weka的設定</a:t>
            </a:r>
            <a:endParaRPr/>
          </a:p>
        </p:txBody>
      </p:sp>
      <p:sp>
        <p:nvSpPr>
          <p:cNvPr id="800" name="Google Shape;800;p8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讀取中文：設定編碼</a:t>
            </a:r>
            <a:endParaRPr/>
          </a:p>
        </p:txBody>
      </p:sp>
      <p:sp>
        <p:nvSpPr>
          <p:cNvPr id="801" name="Google Shape;801;p87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安裝套件</a:t>
            </a:r>
            <a:endParaRPr/>
          </a:p>
        </p:txBody>
      </p:sp>
      <p:sp>
        <p:nvSpPr>
          <p:cNvPr id="804" name="Google Shape;804;p87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87"/>
          <p:cNvPicPr preferRelativeResize="0"/>
          <p:nvPr/>
        </p:nvPicPr>
        <p:blipFill rotWithShape="1">
          <a:blip r:embed="rId3">
            <a:alphaModFix/>
          </a:blip>
          <a:srcRect b="0" l="0" r="33351" t="0"/>
          <a:stretch/>
        </p:blipFill>
        <p:spPr>
          <a:xfrm>
            <a:off x="4629150" y="2439825"/>
            <a:ext cx="3887700" cy="4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252" y="2560127"/>
            <a:ext cx="3868800" cy="366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idx="1" type="body"/>
          </p:nvPr>
        </p:nvSpPr>
        <p:spPr>
          <a:xfrm>
            <a:off x="476250" y="5696700"/>
            <a:ext cx="81915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2" name="Google Shape;412;p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課程大綱與時間安排</a:t>
            </a:r>
            <a:br>
              <a:rPr lang="zh-TW"/>
            </a:br>
            <a:r>
              <a:rPr lang="zh-TW"/>
              <a:t>-上午-</a:t>
            </a:r>
            <a:endParaRPr/>
          </a:p>
        </p:txBody>
      </p:sp>
      <p:sp>
        <p:nvSpPr>
          <p:cNvPr id="413" name="Google Shape;413;p6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14" name="Google Shape;414;p61"/>
          <p:cNvGraphicFramePr/>
          <p:nvPr/>
        </p:nvGraphicFramePr>
        <p:xfrm>
          <a:off x="476250" y="229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{D50A2CAD-BCEF-4267-8800-4031FFE656F5}</a:tableStyleId>
              </a:tblPr>
              <a:tblGrid>
                <a:gridCol w="2286475"/>
                <a:gridCol w="1304275"/>
                <a:gridCol w="4600725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單元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時間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大綱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/>
                        <a:t> Chapter 1.</a:t>
                      </a:r>
                      <a:r>
                        <a:rPr lang="zh-TW" sz="2400"/>
                        <a:t> 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/>
                        <a:t>神鳥領航</a:t>
                      </a:r>
                      <a:endParaRPr b="1"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/>
                        <a:t>初識Weka</a:t>
                      </a:r>
                      <a:endParaRPr b="1"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09:00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-10:30</a:t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AutoNum type="arabicPeriod"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認識Weka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AutoNum type="arabicPeriod"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Weka的下載、安裝與開啟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AutoNum type="arabicPeriod"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實機操作：Weka的屬性分析</a:t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0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</a:rPr>
                        <a:t>Chapter 2.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dk1"/>
                          </a:solidFill>
                        </a:rPr>
                        <a:t>看穿因果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dk1"/>
                          </a:solidFill>
                        </a:rPr>
                        <a:t>熱點分析</a:t>
                      </a:r>
                      <a:endParaRPr b="1"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10:30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-12:00</a:t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AutoNum type="arabicPeriod"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什麼樣的讀者容易借書逾期？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AutoNum type="arabicPeriod"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實機操作：熱點分析</a:t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99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~ </a:t>
                      </a: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中午充電時間 ~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12:00 ~ 13:30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3" name="Google Shape;813;p88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Weka的設定：設定編碼</a:t>
            </a:r>
            <a:endParaRPr sz="3200"/>
          </a:p>
        </p:txBody>
      </p:sp>
      <p:sp>
        <p:nvSpPr>
          <p:cNvPr id="814" name="Google Shape;814;p88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Section 2-2.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1" name="Google Shape;821;p8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步驟大綱</a:t>
            </a:r>
            <a:endParaRPr/>
          </a:p>
        </p:txBody>
      </p:sp>
      <p:sp>
        <p:nvSpPr>
          <p:cNvPr id="822" name="Google Shape;822;p89"/>
          <p:cNvSpPr txBox="1"/>
          <p:nvPr>
            <p:ph idx="1" type="body"/>
          </p:nvPr>
        </p:nvSpPr>
        <p:spPr>
          <a:xfrm>
            <a:off x="4028425" y="1783075"/>
            <a:ext cx="4639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打開安裝目錄</a:t>
            </a:r>
            <a:br>
              <a:rPr lang="zh-TW"/>
            </a:br>
            <a:r>
              <a:rPr lang="zh-TW"/>
              <a:t>C:\Program Files\Weka-3-8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開啓 RunWeka.ini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修改 RunWeka.ini</a:t>
            </a:r>
            <a:br>
              <a:rPr lang="zh-TW"/>
            </a:br>
            <a:r>
              <a:rPr lang="zh-TW"/>
              <a:t>fileEncoding=utf-8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關閉再開啟Weka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C:\Program Files\</a:t>
            </a:r>
            <a:r>
              <a:rPr lang="zh-TW">
                <a:solidFill>
                  <a:srgbClr val="FF0000"/>
                </a:solidFill>
              </a:rPr>
              <a:t>Weka-3-8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29" name="Google Shape;829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0" name="Google Shape;830;p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打開安裝目錄</a:t>
            </a:r>
            <a:endParaRPr/>
          </a:p>
        </p:txBody>
      </p:sp>
      <p:sp>
        <p:nvSpPr>
          <p:cNvPr id="831" name="Google Shape;831;p9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2" name="Google Shape;83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799" y="2574724"/>
            <a:ext cx="6092400" cy="3735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0"/>
          <p:cNvSpPr/>
          <p:nvPr/>
        </p:nvSpPr>
        <p:spPr>
          <a:xfrm>
            <a:off x="6605400" y="1193300"/>
            <a:ext cx="1983000" cy="660300"/>
          </a:xfrm>
          <a:prstGeom prst="wedgeRoundRectCallout">
            <a:avLst>
              <a:gd fmla="val -48375" name="adj1"/>
              <a:gd fmla="val 7098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注意版本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找到</a:t>
            </a:r>
            <a:r>
              <a:rPr b="1" lang="zh-TW">
                <a:solidFill>
                  <a:srgbClr val="FF0000"/>
                </a:solidFill>
              </a:rPr>
              <a:t>RunWeka.ini</a:t>
            </a:r>
            <a:r>
              <a:rPr lang="zh-TW"/>
              <a:t>，</a:t>
            </a:r>
            <a:r>
              <a:rPr lang="zh-TW"/>
              <a:t>用</a:t>
            </a:r>
            <a:r>
              <a:rPr lang="zh-TW"/>
              <a:t>純文字編輯器開啓</a:t>
            </a:r>
            <a:endParaRPr/>
          </a:p>
        </p:txBody>
      </p:sp>
      <p:sp>
        <p:nvSpPr>
          <p:cNvPr id="840" name="Google Shape;840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1" name="Google Shape;841;p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開啓 RunWeka.ini</a:t>
            </a:r>
            <a:endParaRPr/>
          </a:p>
        </p:txBody>
      </p:sp>
      <p:sp>
        <p:nvSpPr>
          <p:cNvPr id="842" name="Google Shape;842;p9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2351488"/>
            <a:ext cx="43815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找到</a:t>
            </a:r>
            <a:r>
              <a:rPr b="1" lang="zh-TW">
                <a:solidFill>
                  <a:srgbClr val="FF0000"/>
                </a:solidFill>
              </a:rPr>
              <a:t>fileEncoding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改成</a:t>
            </a:r>
            <a:r>
              <a:rPr b="1" lang="zh-TW">
                <a:solidFill>
                  <a:srgbClr val="FF0000"/>
                </a:solidFill>
              </a:rPr>
              <a:t>fileEncoding=utf-8</a:t>
            </a:r>
            <a:endParaRPr/>
          </a:p>
        </p:txBody>
      </p:sp>
      <p:sp>
        <p:nvSpPr>
          <p:cNvPr id="850" name="Google Shape;850;p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1" name="Google Shape;851;p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</a:t>
            </a:r>
            <a:r>
              <a:rPr lang="zh-TW"/>
              <a:t>. </a:t>
            </a:r>
            <a:r>
              <a:rPr lang="zh-TW"/>
              <a:t>修改</a:t>
            </a:r>
            <a:r>
              <a:rPr lang="zh-TW"/>
              <a:t> RunWeka.ini</a:t>
            </a:r>
            <a:endParaRPr/>
          </a:p>
        </p:txBody>
      </p:sp>
      <p:sp>
        <p:nvSpPr>
          <p:cNvPr id="852" name="Google Shape;852;p9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513" y="3055013"/>
            <a:ext cx="3228975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1" name="Google Shape;861;p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</a:t>
            </a:r>
            <a:r>
              <a:rPr lang="zh-TW"/>
              <a:t>. 關閉再開啟Weka</a:t>
            </a:r>
            <a:endParaRPr/>
          </a:p>
        </p:txBody>
      </p:sp>
      <p:sp>
        <p:nvSpPr>
          <p:cNvPr id="862" name="Google Shape;862;p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888" y="3267488"/>
            <a:ext cx="37338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93"/>
          <p:cNvSpPr/>
          <p:nvPr/>
        </p:nvSpPr>
        <p:spPr>
          <a:xfrm>
            <a:off x="2048650" y="2424650"/>
            <a:ext cx="1542300" cy="763500"/>
          </a:xfrm>
          <a:prstGeom prst="wedgeRoundRectCallout">
            <a:avLst>
              <a:gd fmla="val 5335" name="adj1"/>
              <a:gd fmla="val 706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關閉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650" y="3860038"/>
            <a:ext cx="1243801" cy="1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3"/>
          <p:cNvSpPr/>
          <p:nvPr/>
        </p:nvSpPr>
        <p:spPr>
          <a:xfrm>
            <a:off x="6456125" y="2424650"/>
            <a:ext cx="1542300" cy="763500"/>
          </a:xfrm>
          <a:prstGeom prst="wedgeRoundRectCallout">
            <a:avLst>
              <a:gd fmla="val 5335" name="adj1"/>
              <a:gd fmla="val 70668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開啓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7" name="Google Shape;867;p93"/>
          <p:cNvSpPr/>
          <p:nvPr/>
        </p:nvSpPr>
        <p:spPr>
          <a:xfrm flipH="1">
            <a:off x="5100963" y="4132125"/>
            <a:ext cx="10284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94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42577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4"/>
          <p:cNvSpPr txBox="1"/>
          <p:nvPr>
            <p:ph idx="1" type="body"/>
          </p:nvPr>
        </p:nvSpPr>
        <p:spPr>
          <a:xfrm>
            <a:off x="3605300" y="1783075"/>
            <a:ext cx="4715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打開安裝目錄</a:t>
            </a:r>
            <a:br>
              <a:rPr lang="zh-TW"/>
            </a:br>
            <a:r>
              <a:rPr lang="zh-TW"/>
              <a:t>C:\Program Files\Weka-3-8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開啓 RunWeka.ini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修改 RunWeka.ini</a:t>
            </a:r>
            <a:br>
              <a:rPr lang="zh-TW"/>
            </a:br>
            <a:r>
              <a:rPr lang="zh-TW"/>
              <a:t>fileEncoding=utf-8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關閉再開啟Weka</a:t>
            </a:r>
            <a:endParaRPr/>
          </a:p>
        </p:txBody>
      </p:sp>
      <p:sp>
        <p:nvSpPr>
          <p:cNvPr id="875" name="Google Shape;875;p94"/>
          <p:cNvSpPr/>
          <p:nvPr/>
        </p:nvSpPr>
        <p:spPr>
          <a:xfrm>
            <a:off x="4289725" y="4540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6" name="Google Shape;876;p94"/>
          <p:cNvSpPr/>
          <p:nvPr/>
        </p:nvSpPr>
        <p:spPr>
          <a:xfrm>
            <a:off x="4289725" y="54840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77" name="Google Shape;87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750" y="551607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94"/>
          <p:cNvSpPr txBox="1"/>
          <p:nvPr/>
        </p:nvSpPr>
        <p:spPr>
          <a:xfrm>
            <a:off x="7606050" y="59334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79" name="Google Shape;879;p94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7790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1" name="Google Shape;881;p9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設定編碼</a:t>
            </a:r>
            <a:endParaRPr/>
          </a:p>
        </p:txBody>
      </p:sp>
      <p:sp>
        <p:nvSpPr>
          <p:cNvPr id="882" name="Google Shape;882;p94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9" name="Google Shape;889;p9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Weka的設定</a:t>
            </a:r>
            <a:r>
              <a:rPr lang="zh-TW"/>
              <a:t>：安裝套件</a:t>
            </a:r>
            <a:endParaRPr sz="3200"/>
          </a:p>
        </p:txBody>
      </p:sp>
      <p:sp>
        <p:nvSpPr>
          <p:cNvPr id="890" name="Google Shape;890;p9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Section 2-3.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7" name="Google Shape;897;p9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步驟大綱</a:t>
            </a:r>
            <a:endParaRPr/>
          </a:p>
        </p:txBody>
      </p:sp>
      <p:sp>
        <p:nvSpPr>
          <p:cNvPr id="898" name="Google Shape;898;p96"/>
          <p:cNvSpPr txBox="1"/>
          <p:nvPr>
            <p:ph idx="1" type="body"/>
          </p:nvPr>
        </p:nvSpPr>
        <p:spPr>
          <a:xfrm>
            <a:off x="4028425" y="1783075"/>
            <a:ext cx="4639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開啓Pacakge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安裝套件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確認安裝的提示訊息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安裝其他必要套件 (重複2~3)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檢查已安裝的套件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關閉再開啟Weka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5" name="Google Shape;905;p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開啓Pacakge Manager</a:t>
            </a:r>
            <a:endParaRPr/>
          </a:p>
        </p:txBody>
      </p:sp>
      <p:sp>
        <p:nvSpPr>
          <p:cNvPr id="906" name="Google Shape;906;p9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7"/>
          <p:cNvSpPr txBox="1"/>
          <p:nvPr>
            <p:ph idx="1" type="body"/>
          </p:nvPr>
        </p:nvSpPr>
        <p:spPr>
          <a:xfrm>
            <a:off x="533400" y="1791150"/>
            <a:ext cx="45852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開啟Weka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Tools ⇨ Package Manager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chemeClr val="dk1"/>
                </a:solidFill>
              </a:rPr>
              <a:t>Package Manager主視窗</a:t>
            </a:r>
            <a:endParaRPr/>
          </a:p>
        </p:txBody>
      </p:sp>
      <p:sp>
        <p:nvSpPr>
          <p:cNvPr id="908" name="Google Shape;908;p9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4173971"/>
            <a:ext cx="2605850" cy="16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374" y="2221938"/>
            <a:ext cx="3723374" cy="385022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7"/>
          <p:cNvSpPr/>
          <p:nvPr/>
        </p:nvSpPr>
        <p:spPr>
          <a:xfrm flipH="1">
            <a:off x="2880075" y="4479625"/>
            <a:ext cx="2064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97"/>
          <p:cNvSpPr/>
          <p:nvPr/>
        </p:nvSpPr>
        <p:spPr>
          <a:xfrm>
            <a:off x="1409275" y="4349425"/>
            <a:ext cx="1354800" cy="86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13" name="Google Shape;913;p97"/>
          <p:cNvSpPr/>
          <p:nvPr/>
        </p:nvSpPr>
        <p:spPr>
          <a:xfrm>
            <a:off x="476250" y="352190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14" name="Google Shape;914;p97"/>
          <p:cNvSpPr/>
          <p:nvPr/>
        </p:nvSpPr>
        <p:spPr>
          <a:xfrm>
            <a:off x="2053325" y="38416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15" name="Google Shape;915;p97"/>
          <p:cNvSpPr/>
          <p:nvPr/>
        </p:nvSpPr>
        <p:spPr>
          <a:xfrm>
            <a:off x="6874650" y="17058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2"/>
          <p:cNvSpPr txBox="1"/>
          <p:nvPr>
            <p:ph idx="1" type="body"/>
          </p:nvPr>
        </p:nvSpPr>
        <p:spPr>
          <a:xfrm>
            <a:off x="476250" y="5696700"/>
            <a:ext cx="81915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2" name="Google Shape;422;p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課程大綱與時間安排</a:t>
            </a:r>
            <a:br>
              <a:rPr lang="zh-TW"/>
            </a:br>
            <a:r>
              <a:rPr lang="zh-TW"/>
              <a:t>-下午-</a:t>
            </a:r>
            <a:endParaRPr/>
          </a:p>
        </p:txBody>
      </p:sp>
      <p:sp>
        <p:nvSpPr>
          <p:cNvPr id="423" name="Google Shape;423;p6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4" name="Google Shape;424;p62"/>
          <p:cNvGraphicFramePr/>
          <p:nvPr/>
        </p:nvGraphicFramePr>
        <p:xfrm>
          <a:off x="476250" y="1910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{D50A2CAD-BCEF-4267-8800-4031FFE656F5}</a:tableStyleId>
              </a:tblPr>
              <a:tblGrid>
                <a:gridCol w="2286475"/>
                <a:gridCol w="1304275"/>
                <a:gridCol w="4600725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單元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時間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大綱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</a:rPr>
                        <a:t>Chapter 2.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dk1"/>
                          </a:solidFill>
                        </a:rPr>
                        <a:t>看穿因果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dk1"/>
                          </a:solidFill>
                        </a:rPr>
                        <a:t>熱點分析</a:t>
                      </a:r>
                      <a:endParaRPr b="1"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13:30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-14:30</a:t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3. 熱點分析簡介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4. </a:t>
                      </a: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看穿因果：深入數據因果之下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02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</a:rPr>
                        <a:t>Chapter 3.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dk1"/>
                          </a:solidFill>
                        </a:rPr>
                        <a:t>洞悉未來</a:t>
                      </a:r>
                      <a:endParaRPr b="1"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dk1"/>
                          </a:solidFill>
                        </a:rPr>
                        <a:t>時間序列預測</a:t>
                      </a:r>
                      <a:endParaRPr b="1"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14:30</a:t>
                      </a:r>
                      <a:endParaRPr sz="2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-16:30</a:t>
                      </a:r>
                      <a:endParaRPr sz="2400"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AutoNum type="arabicPeriod"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實機操作：預測次月入館人才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AutoNum type="arabicPeriod"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時間序列預測簡介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AutoNum type="arabicPeriod"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實機操作：更換演算法與多變項預測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AutoNum type="arabicPeriod"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結語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98"/>
          <p:cNvPicPr preferRelativeResize="0"/>
          <p:nvPr/>
        </p:nvPicPr>
        <p:blipFill rotWithShape="1">
          <a:blip r:embed="rId3">
            <a:alphaModFix/>
          </a:blip>
          <a:srcRect b="43246" l="0" r="0" t="0"/>
          <a:stretch/>
        </p:blipFill>
        <p:spPr>
          <a:xfrm>
            <a:off x="1357325" y="3539875"/>
            <a:ext cx="6715600" cy="30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3" name="Google Shape;923;p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2. 安裝套件</a:t>
            </a:r>
            <a:endParaRPr/>
          </a:p>
        </p:txBody>
      </p:sp>
      <p:sp>
        <p:nvSpPr>
          <p:cNvPr id="924" name="Google Shape;924;p9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8"/>
          <p:cNvSpPr txBox="1"/>
          <p:nvPr>
            <p:ph idx="1" type="body"/>
          </p:nvPr>
        </p:nvSpPr>
        <p:spPr>
          <a:xfrm>
            <a:off x="1256178" y="1851225"/>
            <a:ext cx="6975900" cy="4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找到安裝套件，例如</a:t>
            </a:r>
            <a:r>
              <a:rPr b="1" lang="zh-TW">
                <a:solidFill>
                  <a:srgbClr val="FF0000"/>
                </a:solidFill>
              </a:rPr>
              <a:t>timeseriesForecasting</a:t>
            </a:r>
            <a:endParaRPr b="1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Install</a:t>
            </a:r>
            <a:endParaRPr/>
          </a:p>
        </p:txBody>
      </p:sp>
      <p:sp>
        <p:nvSpPr>
          <p:cNvPr id="926" name="Google Shape;926;p98"/>
          <p:cNvSpPr/>
          <p:nvPr/>
        </p:nvSpPr>
        <p:spPr>
          <a:xfrm>
            <a:off x="3810650" y="3346005"/>
            <a:ext cx="602400" cy="594600"/>
          </a:xfrm>
          <a:prstGeom prst="wedgeEllipseCallout">
            <a:avLst>
              <a:gd fmla="val -34815" name="adj1"/>
              <a:gd fmla="val 7990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27" name="Google Shape;927;p98"/>
          <p:cNvSpPr/>
          <p:nvPr/>
        </p:nvSpPr>
        <p:spPr>
          <a:xfrm>
            <a:off x="1176675" y="5709200"/>
            <a:ext cx="1761300" cy="38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28" name="Google Shape;928;p98"/>
          <p:cNvSpPr/>
          <p:nvPr/>
        </p:nvSpPr>
        <p:spPr>
          <a:xfrm>
            <a:off x="574275" y="5499805"/>
            <a:ext cx="602400" cy="594600"/>
          </a:xfrm>
          <a:prstGeom prst="wedgeEllipseCallout">
            <a:avLst>
              <a:gd fmla="val 83367" name="adj1"/>
              <a:gd fmla="val 117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5" name="Google Shape;935;p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3. 確認</a:t>
            </a:r>
            <a:r>
              <a:rPr lang="zh-TW">
                <a:solidFill>
                  <a:schemeClr val="dk1"/>
                </a:solidFill>
              </a:rPr>
              <a:t>安裝的提示訊息</a:t>
            </a:r>
            <a:endParaRPr/>
          </a:p>
        </p:txBody>
      </p:sp>
      <p:sp>
        <p:nvSpPr>
          <p:cNvPr id="936" name="Google Shape;936;p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9"/>
          <p:cNvSpPr txBox="1"/>
          <p:nvPr>
            <p:ph idx="1" type="body"/>
          </p:nvPr>
        </p:nvSpPr>
        <p:spPr>
          <a:xfrm>
            <a:off x="476250" y="2062700"/>
            <a:ext cx="8191500" cy="44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確認安裝</a:t>
            </a:r>
            <a:r>
              <a:rPr lang="zh-TW"/>
              <a:t>，按下「Yes」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提醒你，安裝後需要重新啓動Weka，按下「OK」</a:t>
            </a:r>
            <a:endParaRPr/>
          </a:p>
        </p:txBody>
      </p:sp>
      <p:pic>
        <p:nvPicPr>
          <p:cNvPr id="938" name="Google Shape;93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40" y="3773325"/>
            <a:ext cx="3670431" cy="1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9"/>
          <p:cNvSpPr/>
          <p:nvPr/>
        </p:nvSpPr>
        <p:spPr>
          <a:xfrm>
            <a:off x="3017675" y="5745030"/>
            <a:ext cx="602400" cy="594600"/>
          </a:xfrm>
          <a:prstGeom prst="wedgeEllipseCallout">
            <a:avLst>
              <a:gd fmla="val 28523" name="adj1"/>
              <a:gd fmla="val -7333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940" name="Google Shape;94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125" y="3757650"/>
            <a:ext cx="407670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9"/>
          <p:cNvSpPr/>
          <p:nvPr/>
        </p:nvSpPr>
        <p:spPr>
          <a:xfrm>
            <a:off x="7478025" y="5745030"/>
            <a:ext cx="602400" cy="594600"/>
          </a:xfrm>
          <a:prstGeom prst="wedgeEllipseCallout">
            <a:avLst>
              <a:gd fmla="val 28523" name="adj1"/>
              <a:gd fmla="val -7333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4. </a:t>
            </a:r>
            <a:r>
              <a:rPr lang="zh-TW">
                <a:solidFill>
                  <a:schemeClr val="dk1"/>
                </a:solidFill>
              </a:rPr>
              <a:t>安裝其他必要套件  (重複2~3)</a:t>
            </a:r>
            <a:endParaRPr/>
          </a:p>
        </p:txBody>
      </p:sp>
      <p:sp>
        <p:nvSpPr>
          <p:cNvPr id="948" name="Google Shape;948;p100"/>
          <p:cNvSpPr txBox="1"/>
          <p:nvPr>
            <p:ph idx="1" type="body"/>
          </p:nvPr>
        </p:nvSpPr>
        <p:spPr>
          <a:xfrm>
            <a:off x="450950" y="1791150"/>
            <a:ext cx="433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請按照以上步驟，安裝以下套件吧！</a:t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h</a:t>
            </a:r>
            <a:r>
              <a:rPr b="1" lang="zh-TW">
                <a:solidFill>
                  <a:schemeClr val="dk1"/>
                </a:solidFill>
              </a:rPr>
              <a:t>otSpot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200">
                <a:solidFill>
                  <a:schemeClr val="dk1"/>
                </a:solidFill>
              </a:rPr>
              <a:t>關聯規則探勘演算法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/>
              <a:t>timeseriesForecasting</a:t>
            </a:r>
            <a:br>
              <a:rPr lang="zh-TW"/>
            </a:br>
            <a:r>
              <a:rPr lang="zh-TW" sz="2200"/>
              <a:t>時間序列預測演算法</a:t>
            </a:r>
            <a:endParaRPr sz="2200"/>
          </a:p>
        </p:txBody>
      </p:sp>
      <p:sp>
        <p:nvSpPr>
          <p:cNvPr id="949" name="Google Shape;949;p10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1" name="Google Shape;951;p10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74" y="2221938"/>
            <a:ext cx="3723374" cy="38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5. 檢查已安裝的套件</a:t>
            </a:r>
            <a:endParaRPr/>
          </a:p>
        </p:txBody>
      </p:sp>
      <p:sp>
        <p:nvSpPr>
          <p:cNvPr id="959" name="Google Shape;959;p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0" name="Google Shape;960;p1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切換到Installed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查看套件是否有安裝完成</a:t>
            </a:r>
            <a:endParaRPr/>
          </a:p>
        </p:txBody>
      </p:sp>
      <p:pic>
        <p:nvPicPr>
          <p:cNvPr id="962" name="Google Shape;96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722" y="2792025"/>
            <a:ext cx="6530026" cy="37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1"/>
          <p:cNvSpPr/>
          <p:nvPr/>
        </p:nvSpPr>
        <p:spPr>
          <a:xfrm>
            <a:off x="1416500" y="3426705"/>
            <a:ext cx="602400" cy="594600"/>
          </a:xfrm>
          <a:prstGeom prst="wedgeEllipseCallout">
            <a:avLst>
              <a:gd fmla="val 85591" name="adj1"/>
              <a:gd fmla="val -69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64" name="Google Shape;964;p101"/>
          <p:cNvSpPr/>
          <p:nvPr/>
        </p:nvSpPr>
        <p:spPr>
          <a:xfrm>
            <a:off x="1404550" y="4224055"/>
            <a:ext cx="602400" cy="594600"/>
          </a:xfrm>
          <a:prstGeom prst="wedgeEllipseCallout">
            <a:avLst>
              <a:gd fmla="val 70958" name="adj1"/>
              <a:gd fmla="val -2360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0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2" name="Google Shape;972;p1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</a:t>
            </a:r>
            <a:r>
              <a:rPr lang="zh-TW"/>
              <a:t>. </a:t>
            </a:r>
            <a:r>
              <a:rPr lang="zh-TW"/>
              <a:t>關閉再開啟</a:t>
            </a:r>
            <a:r>
              <a:rPr lang="zh-TW"/>
              <a:t>Weka</a:t>
            </a:r>
            <a:endParaRPr/>
          </a:p>
        </p:txBody>
      </p:sp>
      <p:sp>
        <p:nvSpPr>
          <p:cNvPr id="973" name="Google Shape;973;p1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4" name="Google Shape;97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888" y="3267488"/>
            <a:ext cx="37338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02"/>
          <p:cNvSpPr/>
          <p:nvPr/>
        </p:nvSpPr>
        <p:spPr>
          <a:xfrm>
            <a:off x="2048650" y="2424650"/>
            <a:ext cx="1542300" cy="763500"/>
          </a:xfrm>
          <a:prstGeom prst="wedgeRoundRectCallout">
            <a:avLst>
              <a:gd fmla="val 5335" name="adj1"/>
              <a:gd fmla="val 706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關閉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6" name="Google Shape;97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3650" y="3860038"/>
            <a:ext cx="1243801" cy="1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02"/>
          <p:cNvSpPr/>
          <p:nvPr/>
        </p:nvSpPr>
        <p:spPr>
          <a:xfrm>
            <a:off x="6456125" y="2424650"/>
            <a:ext cx="1542300" cy="763500"/>
          </a:xfrm>
          <a:prstGeom prst="wedgeRoundRectCallout">
            <a:avLst>
              <a:gd fmla="val 5335" name="adj1"/>
              <a:gd fmla="val 70668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開啓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8" name="Google Shape;978;p102"/>
          <p:cNvSpPr/>
          <p:nvPr/>
        </p:nvSpPr>
        <p:spPr>
          <a:xfrm flipH="1">
            <a:off x="5100963" y="4132125"/>
            <a:ext cx="10284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03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38767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03"/>
          <p:cNvSpPr/>
          <p:nvPr/>
        </p:nvSpPr>
        <p:spPr>
          <a:xfrm>
            <a:off x="4289725" y="4159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6" name="Google Shape;986;p103"/>
          <p:cNvSpPr/>
          <p:nvPr/>
        </p:nvSpPr>
        <p:spPr>
          <a:xfrm>
            <a:off x="4289725" y="53316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7" name="Google Shape;98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5173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3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9" name="Google Shape;989;p103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3980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03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Weka安裝套件：hotSpot、timeseriesForecasting</a:t>
            </a:r>
            <a:endParaRPr/>
          </a:p>
        </p:txBody>
      </p:sp>
      <p:sp>
        <p:nvSpPr>
          <p:cNvPr id="991" name="Google Shape;991;p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2" name="Google Shape;992;p10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安裝套件</a:t>
            </a:r>
            <a:endParaRPr/>
          </a:p>
        </p:txBody>
      </p:sp>
      <p:sp>
        <p:nvSpPr>
          <p:cNvPr id="993" name="Google Shape;993;p10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0" name="Google Shape;1000;p10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實機操作：Weka的屬性分析</a:t>
            </a:r>
            <a:endParaRPr/>
          </a:p>
        </p:txBody>
      </p:sp>
      <p:sp>
        <p:nvSpPr>
          <p:cNvPr id="1001" name="Google Shape;1001;p10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Session 3.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05"/>
          <p:cNvSpPr txBox="1"/>
          <p:nvPr>
            <p:ph idx="1" type="body"/>
          </p:nvPr>
        </p:nvSpPr>
        <p:spPr>
          <a:xfrm>
            <a:off x="3603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Weka</a:t>
            </a:r>
            <a:r>
              <a:rPr lang="zh-TW"/>
              <a:t>主要</a:t>
            </a:r>
            <a:r>
              <a:rPr lang="zh-TW">
                <a:solidFill>
                  <a:schemeClr val="dk1"/>
                </a:solidFill>
              </a:rPr>
              <a:t>的</a:t>
            </a:r>
            <a:r>
              <a:rPr lang="zh-TW">
                <a:solidFill>
                  <a:srgbClr val="FF0000"/>
                </a:solidFill>
              </a:rPr>
              <a:t>圖形化使用者介面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以頁籤、下拉式選單、欄位</a:t>
            </a:r>
            <a:r>
              <a:rPr lang="zh-TW">
                <a:solidFill>
                  <a:schemeClr val="dk1"/>
                </a:solidFill>
              </a:rPr>
              <a:t>設定</a:t>
            </a:r>
            <a:r>
              <a:rPr lang="zh-TW"/>
              <a:t>等表單元件，讓使用者輕易進行資料分析與探勘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直接提供各種視覺化圖表，展現分析結果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/>
              <a:t>一次只能分析一份資料集</a:t>
            </a:r>
            <a:endParaRPr/>
          </a:p>
        </p:txBody>
      </p:sp>
      <p:sp>
        <p:nvSpPr>
          <p:cNvPr id="1008" name="Google Shape;1008;p1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9" name="Google Shape;1009;p1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Explorer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探索器</a:t>
            </a:r>
            <a:endParaRPr/>
          </a:p>
        </p:txBody>
      </p:sp>
      <p:sp>
        <p:nvSpPr>
          <p:cNvPr id="1010" name="Google Shape;1010;p10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2" name="Google Shape;101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238" y="1791150"/>
            <a:ext cx="4237511" cy="47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9" name="Google Shape;1019;p1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</a:t>
            </a:r>
            <a:endParaRPr/>
          </a:p>
        </p:txBody>
      </p:sp>
      <p:sp>
        <p:nvSpPr>
          <p:cNvPr id="1020" name="Google Shape;1020;p10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開啟檔案與</a:t>
            </a:r>
            <a:r>
              <a:rPr lang="zh-TW"/>
              <a:t>屬性分析</a:t>
            </a:r>
            <a:endParaRPr/>
          </a:p>
        </p:txBody>
      </p:sp>
      <p:sp>
        <p:nvSpPr>
          <p:cNvPr id="1021" name="Google Shape;1021;p10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開啟Weka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開啟Weka的Explorer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開啟CSV檔案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敘述統計與資訊視覺化</a:t>
            </a:r>
            <a:endParaRPr/>
          </a:p>
        </p:txBody>
      </p:sp>
      <p:sp>
        <p:nvSpPr>
          <p:cNvPr id="1022" name="Google Shape;1022;p10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選擇資料探勘演算法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資料探勘演算法設定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進行資料探勘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解讀探勘結果</a:t>
            </a:r>
            <a:endParaRPr/>
          </a:p>
        </p:txBody>
      </p:sp>
      <p:sp>
        <p:nvSpPr>
          <p:cNvPr id="1023" name="Google Shape;1023;p10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資料探勘</a:t>
            </a:r>
            <a:endParaRPr/>
          </a:p>
        </p:txBody>
      </p:sp>
      <p:sp>
        <p:nvSpPr>
          <p:cNvPr id="1024" name="Google Shape;1024;p10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106"/>
          <p:cNvSpPr/>
          <p:nvPr/>
        </p:nvSpPr>
        <p:spPr>
          <a:xfrm>
            <a:off x="5432275" y="5030175"/>
            <a:ext cx="2281500" cy="1053300"/>
          </a:xfrm>
          <a:prstGeom prst="upArrowCallout">
            <a:avLst>
              <a:gd fmla="val 25000" name="adj1"/>
              <a:gd fmla="val 25000" name="adj2"/>
              <a:gd fmla="val 25000" name="adj3"/>
              <a:gd fmla="val 64725" name="adj4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後面各章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6" name="Google Shape;1026;p106"/>
          <p:cNvSpPr/>
          <p:nvPr/>
        </p:nvSpPr>
        <p:spPr>
          <a:xfrm>
            <a:off x="1423900" y="5030175"/>
            <a:ext cx="2281500" cy="1053300"/>
          </a:xfrm>
          <a:prstGeom prst="upArrowCallout">
            <a:avLst>
              <a:gd fmla="val 25000" name="adj1"/>
              <a:gd fmla="val 25000" name="adj2"/>
              <a:gd fmla="val 25000" name="adj3"/>
              <a:gd fmla="val 64725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本章操作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3" name="Google Shape;1033;p10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步驟大綱</a:t>
            </a:r>
            <a:endParaRPr/>
          </a:p>
        </p:txBody>
      </p:sp>
      <p:sp>
        <p:nvSpPr>
          <p:cNvPr id="1034" name="Google Shape;1034;p107"/>
          <p:cNvSpPr txBox="1"/>
          <p:nvPr>
            <p:ph idx="1" type="body"/>
          </p:nvPr>
        </p:nvSpPr>
        <p:spPr>
          <a:xfrm>
            <a:off x="4028425" y="1783075"/>
            <a:ext cx="4639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下載檔案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開啟Explorer 探索器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開啟CSV檔案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檢查各屬性的統計結果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950" y="2676525"/>
            <a:ext cx="22098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「這個練習我們大概要花5分鐘操作</a:t>
            </a:r>
            <a:br>
              <a:rPr lang="zh-TW"/>
            </a:br>
            <a:r>
              <a:rPr lang="zh-TW"/>
              <a:t>，練習到9:45。」</a:t>
            </a:r>
            <a:endParaRPr/>
          </a:p>
        </p:txBody>
      </p:sp>
      <p:sp>
        <p:nvSpPr>
          <p:cNvPr id="432" name="Google Shape;432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3" name="Google Shape;433;p6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線上互動規則</a:t>
            </a:r>
            <a:endParaRPr/>
          </a:p>
        </p:txBody>
      </p:sp>
      <p:sp>
        <p:nvSpPr>
          <p:cNvPr id="434" name="Google Shape;434;p6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  <p:sp>
        <p:nvSpPr>
          <p:cNvPr id="435" name="Google Shape;435;p63"/>
          <p:cNvSpPr/>
          <p:nvPr/>
        </p:nvSpPr>
        <p:spPr>
          <a:xfrm>
            <a:off x="4213525" y="314792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6" name="Google Shape;436;p63"/>
          <p:cNvSpPr/>
          <p:nvPr/>
        </p:nvSpPr>
        <p:spPr>
          <a:xfrm>
            <a:off x="4213525" y="46458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</a:t>
            </a: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3250" y="448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3"/>
          <p:cNvSpPr txBox="1"/>
          <p:nvPr/>
        </p:nvSpPr>
        <p:spPr>
          <a:xfrm>
            <a:off x="6594300" y="5933425"/>
            <a:ext cx="2009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500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2" name="Google Shape;1042;p10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下載檔案</a:t>
            </a:r>
            <a:endParaRPr/>
          </a:p>
        </p:txBody>
      </p:sp>
      <p:pic>
        <p:nvPicPr>
          <p:cNvPr id="1044" name="Google Shape;104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108"/>
          <p:cNvSpPr/>
          <p:nvPr/>
        </p:nvSpPr>
        <p:spPr>
          <a:xfrm>
            <a:off x="12916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6" name="Google Shape;1046;p108"/>
          <p:cNvSpPr/>
          <p:nvPr/>
        </p:nvSpPr>
        <p:spPr>
          <a:xfrm flipH="1">
            <a:off x="3762000" y="3368950"/>
            <a:ext cx="16200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08"/>
          <p:cNvSpPr/>
          <p:nvPr/>
        </p:nvSpPr>
        <p:spPr>
          <a:xfrm>
            <a:off x="5562200" y="4751175"/>
            <a:ext cx="2838600" cy="1084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借閱逾期讀者資料集2020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4" name="Google Shape;1054;p10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開啟Explorer 探索器</a:t>
            </a:r>
            <a:endParaRPr/>
          </a:p>
        </p:txBody>
      </p:sp>
      <p:sp>
        <p:nvSpPr>
          <p:cNvPr id="1056" name="Google Shape;1056;p10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088" y="2768763"/>
            <a:ext cx="37338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9"/>
          <p:cNvSpPr/>
          <p:nvPr/>
        </p:nvSpPr>
        <p:spPr>
          <a:xfrm>
            <a:off x="5013788" y="3448050"/>
            <a:ext cx="1362000" cy="47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5" name="Google Shape;1065;p110"/>
          <p:cNvPicPr preferRelativeResize="0"/>
          <p:nvPr/>
        </p:nvPicPr>
        <p:blipFill rotWithShape="1">
          <a:blip r:embed="rId3">
            <a:alphaModFix/>
          </a:blip>
          <a:srcRect b="2381" l="0" r="0" t="0"/>
          <a:stretch/>
        </p:blipFill>
        <p:spPr>
          <a:xfrm>
            <a:off x="771525" y="1488525"/>
            <a:ext cx="7600950" cy="50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775" y="2872538"/>
            <a:ext cx="4857750" cy="3371850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7" name="Google Shape;1067;p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8" name="Google Shape;1068;p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開啟CSV檔案</a:t>
            </a:r>
            <a:endParaRPr/>
          </a:p>
        </p:txBody>
      </p:sp>
      <p:sp>
        <p:nvSpPr>
          <p:cNvPr id="1069" name="Google Shape;1069;p11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10"/>
          <p:cNvSpPr/>
          <p:nvPr/>
        </p:nvSpPr>
        <p:spPr>
          <a:xfrm>
            <a:off x="847800" y="2092600"/>
            <a:ext cx="1110300" cy="3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1" name="Google Shape;1071;p110"/>
          <p:cNvSpPr/>
          <p:nvPr/>
        </p:nvSpPr>
        <p:spPr>
          <a:xfrm>
            <a:off x="3109650" y="3734350"/>
            <a:ext cx="2352300" cy="32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2" name="Google Shape;1072;p110"/>
          <p:cNvSpPr/>
          <p:nvPr/>
        </p:nvSpPr>
        <p:spPr>
          <a:xfrm>
            <a:off x="6254947" y="5767975"/>
            <a:ext cx="838200" cy="3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3" name="Google Shape;1073;p110"/>
          <p:cNvSpPr/>
          <p:nvPr/>
        </p:nvSpPr>
        <p:spPr>
          <a:xfrm>
            <a:off x="1392900" y="2830625"/>
            <a:ext cx="773400" cy="763500"/>
          </a:xfrm>
          <a:prstGeom prst="wedgeEllipseCallout">
            <a:avLst>
              <a:gd fmla="val -37652" name="adj1"/>
              <a:gd fmla="val -782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074" name="Google Shape;1074;p110"/>
          <p:cNvSpPr/>
          <p:nvPr/>
        </p:nvSpPr>
        <p:spPr>
          <a:xfrm>
            <a:off x="4966575" y="5820163"/>
            <a:ext cx="773400" cy="763500"/>
          </a:xfrm>
          <a:prstGeom prst="wedgeEllipseCallout">
            <a:avLst>
              <a:gd fmla="val 104519" name="adj1"/>
              <a:gd fmla="val -2490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D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075" name="Google Shape;1075;p110"/>
          <p:cNvSpPr/>
          <p:nvPr/>
        </p:nvSpPr>
        <p:spPr>
          <a:xfrm flipH="1" rot="1798898">
            <a:off x="1923061" y="2761215"/>
            <a:ext cx="1791995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0"/>
          <p:cNvSpPr/>
          <p:nvPr/>
        </p:nvSpPr>
        <p:spPr>
          <a:xfrm>
            <a:off x="5188550" y="2641900"/>
            <a:ext cx="2847600" cy="763500"/>
          </a:xfrm>
          <a:prstGeom prst="wedgeRoundRectCallout">
            <a:avLst>
              <a:gd fmla="val -45681" name="adj1"/>
              <a:gd fmla="val 8508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C. CSV檔案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77" name="Google Shape;1077;p110"/>
          <p:cNvSpPr/>
          <p:nvPr/>
        </p:nvSpPr>
        <p:spPr>
          <a:xfrm>
            <a:off x="1225275" y="5767975"/>
            <a:ext cx="2456400" cy="763500"/>
          </a:xfrm>
          <a:prstGeom prst="wedgeRoundRectCallout">
            <a:avLst>
              <a:gd fmla="val 64116" name="adj1"/>
              <a:gd fmla="val -5847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B. 檔案類型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前處理 (Preprocess) (1/2)</a:t>
            </a:r>
            <a:endParaRPr/>
          </a:p>
        </p:txBody>
      </p:sp>
      <p:sp>
        <p:nvSpPr>
          <p:cNvPr id="1084" name="Google Shape;1084;p11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11"/>
          <p:cNvSpPr txBox="1"/>
          <p:nvPr>
            <p:ph idx="2" type="body"/>
          </p:nvPr>
        </p:nvSpPr>
        <p:spPr>
          <a:xfrm>
            <a:off x="5365775" y="1791150"/>
            <a:ext cx="3359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Filter</a:t>
            </a:r>
            <a:r>
              <a:rPr lang="zh-TW"/>
              <a:t> 過濾器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Current relation</a:t>
            </a:r>
            <a:r>
              <a:rPr lang="zh-TW"/>
              <a:t> </a:t>
            </a:r>
            <a:br>
              <a:rPr lang="zh-TW"/>
            </a:br>
            <a:r>
              <a:rPr lang="zh-TW"/>
              <a:t>資料整體狀況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Attributes </a:t>
            </a:r>
            <a:br>
              <a:rPr lang="zh-TW"/>
            </a:br>
            <a:r>
              <a:rPr lang="zh-TW"/>
              <a:t>屬性列表</a:t>
            </a:r>
            <a:endParaRPr/>
          </a:p>
        </p:txBody>
      </p:sp>
      <p:sp>
        <p:nvSpPr>
          <p:cNvPr id="1086" name="Google Shape;1086;p1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7" name="Google Shape;1087;p1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8" name="Google Shape;108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35500"/>
            <a:ext cx="4832375" cy="41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11"/>
          <p:cNvSpPr/>
          <p:nvPr/>
        </p:nvSpPr>
        <p:spPr>
          <a:xfrm>
            <a:off x="533400" y="2906125"/>
            <a:ext cx="4751400" cy="507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90" name="Google Shape;1090;p111"/>
          <p:cNvSpPr/>
          <p:nvPr/>
        </p:nvSpPr>
        <p:spPr>
          <a:xfrm>
            <a:off x="533400" y="3555450"/>
            <a:ext cx="2386800" cy="453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91" name="Google Shape;1091;p111"/>
          <p:cNvSpPr/>
          <p:nvPr/>
        </p:nvSpPr>
        <p:spPr>
          <a:xfrm>
            <a:off x="533400" y="4460475"/>
            <a:ext cx="2386800" cy="1243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92" name="Google Shape;1092;p111"/>
          <p:cNvSpPr/>
          <p:nvPr/>
        </p:nvSpPr>
        <p:spPr>
          <a:xfrm>
            <a:off x="665250" y="213550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93" name="Google Shape;1093;p111"/>
          <p:cNvSpPr/>
          <p:nvPr/>
        </p:nvSpPr>
        <p:spPr>
          <a:xfrm>
            <a:off x="2172500" y="28627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94" name="Google Shape;1094;p111"/>
          <p:cNvSpPr/>
          <p:nvPr/>
        </p:nvSpPr>
        <p:spPr>
          <a:xfrm>
            <a:off x="2106650" y="379410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前處理 (Preprocess) (2/2)</a:t>
            </a:r>
            <a:endParaRPr/>
          </a:p>
        </p:txBody>
      </p:sp>
      <p:sp>
        <p:nvSpPr>
          <p:cNvPr id="1101" name="Google Shape;1101;p11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12"/>
          <p:cNvSpPr txBox="1"/>
          <p:nvPr>
            <p:ph idx="2" type="body"/>
          </p:nvPr>
        </p:nvSpPr>
        <p:spPr>
          <a:xfrm>
            <a:off x="5410625" y="1791150"/>
            <a:ext cx="34386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 startAt="4"/>
            </a:pPr>
            <a:r>
              <a:rPr lang="zh-TW">
                <a:solidFill>
                  <a:srgbClr val="FF0000"/>
                </a:solidFill>
              </a:rPr>
              <a:t>Selected atttribute</a:t>
            </a:r>
            <a:br>
              <a:rPr lang="zh-TW"/>
            </a:br>
            <a:r>
              <a:rPr lang="zh-TW"/>
              <a:t>所選屬性的資料分佈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4"/>
            </a:pPr>
            <a:r>
              <a:rPr lang="zh-TW">
                <a:solidFill>
                  <a:srgbClr val="FF0000"/>
                </a:solidFill>
              </a:rPr>
              <a:t>Class</a:t>
            </a:r>
            <a:r>
              <a:rPr lang="zh-TW"/>
              <a:t> 目標屬性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4"/>
            </a:pPr>
            <a:r>
              <a:rPr lang="zh-TW"/>
              <a:t>所選屬性的視覺化圖表</a:t>
            </a:r>
            <a:endParaRPr/>
          </a:p>
        </p:txBody>
      </p:sp>
      <p:sp>
        <p:nvSpPr>
          <p:cNvPr id="1103" name="Google Shape;1103;p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4" name="Google Shape;1104;p11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35500"/>
            <a:ext cx="4832375" cy="41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12"/>
          <p:cNvSpPr/>
          <p:nvPr/>
        </p:nvSpPr>
        <p:spPr>
          <a:xfrm>
            <a:off x="2978975" y="3555450"/>
            <a:ext cx="2239800" cy="905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07" name="Google Shape;1107;p112"/>
          <p:cNvSpPr/>
          <p:nvPr/>
        </p:nvSpPr>
        <p:spPr>
          <a:xfrm>
            <a:off x="2930300" y="4601975"/>
            <a:ext cx="1730100" cy="197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08" name="Google Shape;1108;p112"/>
          <p:cNvSpPr/>
          <p:nvPr/>
        </p:nvSpPr>
        <p:spPr>
          <a:xfrm>
            <a:off x="2930300" y="4856325"/>
            <a:ext cx="2386800" cy="905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09" name="Google Shape;1109;p112"/>
          <p:cNvSpPr/>
          <p:nvPr/>
        </p:nvSpPr>
        <p:spPr>
          <a:xfrm>
            <a:off x="2229575" y="3635305"/>
            <a:ext cx="602400" cy="594600"/>
          </a:xfrm>
          <a:prstGeom prst="wedgeEllipseCallout">
            <a:avLst>
              <a:gd fmla="val 87525" name="adj1"/>
              <a:gd fmla="val 153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D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10" name="Google Shape;1110;p112"/>
          <p:cNvSpPr/>
          <p:nvPr/>
        </p:nvSpPr>
        <p:spPr>
          <a:xfrm>
            <a:off x="2069650" y="4423930"/>
            <a:ext cx="602400" cy="594600"/>
          </a:xfrm>
          <a:prstGeom prst="wedgeEllipseCallout">
            <a:avLst>
              <a:gd fmla="val 87525" name="adj1"/>
              <a:gd fmla="val 153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E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11" name="Google Shape;1111;p112"/>
          <p:cNvSpPr/>
          <p:nvPr/>
        </p:nvSpPr>
        <p:spPr>
          <a:xfrm>
            <a:off x="2144900" y="5212555"/>
            <a:ext cx="602400" cy="594600"/>
          </a:xfrm>
          <a:prstGeom prst="wedgeEllipseCallout">
            <a:avLst>
              <a:gd fmla="val 87525" name="adj1"/>
              <a:gd fmla="val 153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F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Class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目標屬性</a:t>
            </a:r>
            <a:endParaRPr/>
          </a:p>
        </p:txBody>
      </p:sp>
      <p:sp>
        <p:nvSpPr>
          <p:cNvPr id="1118" name="Google Shape;1118;p11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13"/>
          <p:cNvSpPr txBox="1"/>
          <p:nvPr>
            <p:ph idx="2" type="body"/>
          </p:nvPr>
        </p:nvSpPr>
        <p:spPr>
          <a:xfrm>
            <a:off x="5478900" y="1791150"/>
            <a:ext cx="3245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將資料分組後，要進行分類、迴歸預測等監督式學習所使用的屬性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 sz="2200">
                <a:solidFill>
                  <a:schemeClr val="accent4"/>
                </a:solidFill>
              </a:rPr>
              <a:t>監督式學習</a:t>
            </a:r>
            <a:r>
              <a:rPr lang="zh-TW" sz="2200"/>
              <a:t>必須要有目標屬性 (</a:t>
            </a:r>
            <a:r>
              <a:rPr lang="zh-TW" sz="2200" u="sng"/>
              <a:t>已知正確答案</a:t>
            </a:r>
            <a:r>
              <a:rPr lang="zh-TW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 sz="2200">
                <a:solidFill>
                  <a:schemeClr val="accent1"/>
                </a:solidFill>
              </a:rPr>
              <a:t>非監督學習</a:t>
            </a:r>
            <a:r>
              <a:rPr lang="zh-TW" sz="2200">
                <a:solidFill>
                  <a:schemeClr val="dk1"/>
                </a:solidFill>
              </a:rPr>
              <a:t>沒有目標屬性(</a:t>
            </a:r>
            <a:r>
              <a:rPr lang="zh-TW" sz="2200" u="sng">
                <a:solidFill>
                  <a:schemeClr val="dk1"/>
                </a:solidFill>
              </a:rPr>
              <a:t>沒有預設立場</a:t>
            </a:r>
            <a:r>
              <a:rPr lang="zh-TW" sz="2200">
                <a:solidFill>
                  <a:schemeClr val="dk1"/>
                </a:solidFill>
              </a:rPr>
              <a:t>)</a:t>
            </a:r>
            <a:endParaRPr sz="2200"/>
          </a:p>
        </p:txBody>
      </p:sp>
      <p:sp>
        <p:nvSpPr>
          <p:cNvPr id="1120" name="Google Shape;1120;p1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1" name="Google Shape;1121;p11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7" y="2064938"/>
            <a:ext cx="4841275" cy="41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13"/>
          <p:cNvSpPr/>
          <p:nvPr/>
        </p:nvSpPr>
        <p:spPr>
          <a:xfrm>
            <a:off x="2848900" y="4471850"/>
            <a:ext cx="18564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24" name="Google Shape;1124;p113"/>
          <p:cNvSpPr/>
          <p:nvPr/>
        </p:nvSpPr>
        <p:spPr>
          <a:xfrm>
            <a:off x="4943050" y="4349755"/>
            <a:ext cx="602400" cy="594600"/>
          </a:xfrm>
          <a:prstGeom prst="wedgeEllipseCallout">
            <a:avLst>
              <a:gd fmla="val -73178" name="adj1"/>
              <a:gd fmla="val -526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1" name="Google Shape;1131;p1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</a:t>
            </a:r>
            <a:r>
              <a:rPr lang="zh-TW"/>
              <a:t>檢查各屬性的統計結果</a:t>
            </a:r>
            <a:endParaRPr/>
          </a:p>
        </p:txBody>
      </p:sp>
      <p:sp>
        <p:nvSpPr>
          <p:cNvPr id="1132" name="Google Shape;1132;p11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3" name="Google Shape;113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25" y="2015000"/>
            <a:ext cx="5891050" cy="44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14"/>
          <p:cNvSpPr/>
          <p:nvPr/>
        </p:nvSpPr>
        <p:spPr>
          <a:xfrm>
            <a:off x="1635950" y="3802850"/>
            <a:ext cx="2920200" cy="2050200"/>
          </a:xfrm>
          <a:prstGeom prst="roundRect">
            <a:avLst>
              <a:gd fmla="val 66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35" name="Google Shape;1135;p114"/>
          <p:cNvSpPr/>
          <p:nvPr/>
        </p:nvSpPr>
        <p:spPr>
          <a:xfrm>
            <a:off x="4645550" y="2988250"/>
            <a:ext cx="2920200" cy="3217500"/>
          </a:xfrm>
          <a:prstGeom prst="roundRect">
            <a:avLst>
              <a:gd fmla="val 66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36" name="Google Shape;1136;p114"/>
          <p:cNvSpPr/>
          <p:nvPr/>
        </p:nvSpPr>
        <p:spPr>
          <a:xfrm>
            <a:off x="252200" y="2371200"/>
            <a:ext cx="1872300" cy="1104600"/>
          </a:xfrm>
          <a:prstGeom prst="wedgeRoundRectCallout">
            <a:avLst>
              <a:gd fmla="val 40107" name="adj1"/>
              <a:gd fmla="val 8726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r>
              <a:rPr b="1" lang="zh-TW" sz="3200">
                <a:solidFill>
                  <a:srgbClr val="FFFFFF"/>
                </a:solidFill>
              </a:rPr>
              <a:t>. </a:t>
            </a:r>
            <a:r>
              <a:rPr b="1" lang="zh-TW" sz="3200">
                <a:solidFill>
                  <a:srgbClr val="FFFFFF"/>
                </a:solidFill>
              </a:rPr>
              <a:t>選擇屬性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37" name="Google Shape;1137;p114"/>
          <p:cNvSpPr/>
          <p:nvPr/>
        </p:nvSpPr>
        <p:spPr>
          <a:xfrm>
            <a:off x="6907450" y="2371200"/>
            <a:ext cx="1872300" cy="1104600"/>
          </a:xfrm>
          <a:prstGeom prst="wedgeRoundRectCallout">
            <a:avLst>
              <a:gd fmla="val -40400" name="adj1"/>
              <a:gd fmla="val 832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r>
              <a:rPr b="1" lang="zh-TW" sz="3200">
                <a:solidFill>
                  <a:srgbClr val="FFFFFF"/>
                </a:solidFill>
              </a:rPr>
              <a:t>. </a:t>
            </a:r>
            <a:r>
              <a:rPr b="1" lang="zh-TW" sz="3200">
                <a:solidFill>
                  <a:srgbClr val="FFFFFF"/>
                </a:solidFill>
              </a:rPr>
              <a:t>統計結果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1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5" name="Google Shape;1145;p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4. 檢視統計結果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類別類型 Nominal</a:t>
            </a:r>
            <a:endParaRPr/>
          </a:p>
        </p:txBody>
      </p:sp>
      <p:sp>
        <p:nvSpPr>
          <p:cNvPr id="1146" name="Google Shape;1146;p1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類別類型 Nominal</a:t>
            </a:r>
            <a:endParaRPr/>
          </a:p>
        </p:txBody>
      </p:sp>
      <p:pic>
        <p:nvPicPr>
          <p:cNvPr id="1147" name="Google Shape;114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07" y="2025629"/>
            <a:ext cx="5262593" cy="394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15"/>
          <p:cNvSpPr/>
          <p:nvPr/>
        </p:nvSpPr>
        <p:spPr>
          <a:xfrm>
            <a:off x="6193425" y="2935350"/>
            <a:ext cx="1872300" cy="1104600"/>
          </a:xfrm>
          <a:prstGeom prst="wedgeRoundRectCallout">
            <a:avLst>
              <a:gd fmla="val -78534" name="adj1"/>
              <a:gd fmla="val 194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次數分配表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49" name="Google Shape;1149;p115"/>
          <p:cNvSpPr/>
          <p:nvPr/>
        </p:nvSpPr>
        <p:spPr>
          <a:xfrm>
            <a:off x="6193425" y="4504400"/>
            <a:ext cx="1872300" cy="1104600"/>
          </a:xfrm>
          <a:prstGeom prst="wedgeRoundRectCallout">
            <a:avLst>
              <a:gd fmla="val -78534" name="adj1"/>
              <a:gd fmla="val 194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直方圖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7" name="Google Shape;1157;p1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4. 檢視統計結果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連續數值類型 Numeric</a:t>
            </a:r>
            <a:endParaRPr/>
          </a:p>
        </p:txBody>
      </p:sp>
      <p:sp>
        <p:nvSpPr>
          <p:cNvPr id="1158" name="Google Shape;1158;p11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類別類型 Nominal</a:t>
            </a:r>
            <a:endParaRPr/>
          </a:p>
        </p:txBody>
      </p:sp>
      <p:pic>
        <p:nvPicPr>
          <p:cNvPr id="1159" name="Google Shape;115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51" y="2177275"/>
            <a:ext cx="5290374" cy="39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16"/>
          <p:cNvSpPr/>
          <p:nvPr/>
        </p:nvSpPr>
        <p:spPr>
          <a:xfrm>
            <a:off x="6193425" y="2573950"/>
            <a:ext cx="2330700" cy="1466100"/>
          </a:xfrm>
          <a:prstGeom prst="wedgeRoundRectCallout">
            <a:avLst>
              <a:gd fmla="val -78534" name="adj1"/>
              <a:gd fmla="val 194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敘述統計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最小值/最大值平均值/標準差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61" name="Google Shape;1161;p116"/>
          <p:cNvSpPr/>
          <p:nvPr/>
        </p:nvSpPr>
        <p:spPr>
          <a:xfrm>
            <a:off x="6193425" y="4504400"/>
            <a:ext cx="2145600" cy="1104600"/>
          </a:xfrm>
          <a:prstGeom prst="wedgeRoundRectCallout">
            <a:avLst>
              <a:gd fmla="val -78534" name="adj1"/>
              <a:gd fmla="val 194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次數分配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直方圖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8" name="Google Shape;116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8" y="2254238"/>
            <a:ext cx="5419725" cy="362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0" name="Google Shape;1170;p1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4. 檢視統計結果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顏色的意義</a:t>
            </a:r>
            <a:endParaRPr/>
          </a:p>
        </p:txBody>
      </p:sp>
      <p:sp>
        <p:nvSpPr>
          <p:cNvPr id="1171" name="Google Shape;1171;p11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類別類型 Nominal</a:t>
            </a:r>
            <a:endParaRPr/>
          </a:p>
        </p:txBody>
      </p:sp>
      <p:sp>
        <p:nvSpPr>
          <p:cNvPr id="1172" name="Google Shape;1172;p117"/>
          <p:cNvSpPr/>
          <p:nvPr/>
        </p:nvSpPr>
        <p:spPr>
          <a:xfrm>
            <a:off x="5585250" y="2685700"/>
            <a:ext cx="3192300" cy="993000"/>
          </a:xfrm>
          <a:prstGeom prst="wedgeRoundRectCallout">
            <a:avLst>
              <a:gd fmla="val -79646" name="adj1"/>
              <a:gd fmla="val 6036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A. 選擇目標屬性</a:t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1173" name="Google Shape;1173;p117"/>
          <p:cNvSpPr/>
          <p:nvPr/>
        </p:nvSpPr>
        <p:spPr>
          <a:xfrm>
            <a:off x="6628950" y="4479876"/>
            <a:ext cx="1947900" cy="835500"/>
          </a:xfrm>
          <a:prstGeom prst="wedgeRoundRectCallout">
            <a:avLst>
              <a:gd fmla="val -89371" name="adj1"/>
              <a:gd fmla="val 172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C. 判斷顏色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174" name="Google Shape;1174;p117"/>
          <p:cNvSpPr/>
          <p:nvPr/>
        </p:nvSpPr>
        <p:spPr>
          <a:xfrm>
            <a:off x="581925" y="5176250"/>
            <a:ext cx="2661900" cy="835500"/>
          </a:xfrm>
          <a:prstGeom prst="wedgeRoundRectCallout">
            <a:avLst>
              <a:gd fmla="val 4303" name="adj1"/>
              <a:gd fmla="val -10614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B. 檢視目標屬性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── Section 1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認識Weka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── Section 2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Weka的下載、安裝與開啟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── Section 3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實機操作：Weka的屬性分析</a:t>
            </a:r>
            <a:endParaRPr/>
          </a:p>
        </p:txBody>
      </p:sp>
      <p:sp>
        <p:nvSpPr>
          <p:cNvPr id="445" name="Google Shape;445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6" name="Google Shape;446;p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本章大綱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神鳥領航 初識Weka</a:t>
            </a:r>
            <a:endParaRPr/>
          </a:p>
        </p:txBody>
      </p:sp>
      <p:sp>
        <p:nvSpPr>
          <p:cNvPr id="447" name="Google Shape;447;p6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2" name="Google Shape;1182;p118"/>
          <p:cNvSpPr txBox="1"/>
          <p:nvPr>
            <p:ph type="title"/>
          </p:nvPr>
        </p:nvSpPr>
        <p:spPr>
          <a:xfrm>
            <a:off x="5573900" y="169425"/>
            <a:ext cx="30939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4. 檢視統計結果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顏色的意義</a:t>
            </a:r>
            <a:endParaRPr/>
          </a:p>
        </p:txBody>
      </p:sp>
      <p:sp>
        <p:nvSpPr>
          <p:cNvPr id="1183" name="Google Shape;1183;p11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4" name="Google Shape;1184;p118"/>
          <p:cNvPicPr preferRelativeResize="0"/>
          <p:nvPr/>
        </p:nvPicPr>
        <p:blipFill rotWithShape="1">
          <a:blip r:embed="rId3">
            <a:alphaModFix/>
          </a:blip>
          <a:srcRect b="0" l="49418" r="0" t="21048"/>
          <a:stretch/>
        </p:blipFill>
        <p:spPr>
          <a:xfrm>
            <a:off x="24200" y="181550"/>
            <a:ext cx="5549688" cy="64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18"/>
          <p:cNvSpPr/>
          <p:nvPr/>
        </p:nvSpPr>
        <p:spPr>
          <a:xfrm>
            <a:off x="4698350" y="3620075"/>
            <a:ext cx="3905100" cy="1572000"/>
          </a:xfrm>
          <a:prstGeom prst="wedgeRoundRectCallout">
            <a:avLst>
              <a:gd fmla="val -67371" name="adj1"/>
              <a:gd fmla="val 247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由此判斷各類型讀者</a:t>
            </a:r>
            <a:endParaRPr b="1" sz="2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有無逾期的比例</a:t>
            </a:r>
            <a:endParaRPr b="1"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1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快問快答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認識讀者</a:t>
            </a:r>
            <a:endParaRPr/>
          </a:p>
        </p:txBody>
      </p:sp>
      <p:sp>
        <p:nvSpPr>
          <p:cNvPr id="1192" name="Google Shape;1192;p119"/>
          <p:cNvSpPr txBox="1"/>
          <p:nvPr>
            <p:ph idx="1" type="body"/>
          </p:nvPr>
        </p:nvSpPr>
        <p:spPr>
          <a:xfrm>
            <a:off x="4363375" y="1783075"/>
            <a:ext cx="4304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所屬單位中，讀者最多的是哪一個？最少的是哪一個？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/>
              <a:t>0類到9類的</a:t>
            </a:r>
            <a:r>
              <a:rPr lang="zh-TW"/>
              <a:t>借閱總數裡，平均最多的類號是哪一類？平均最少的是哪一類？</a:t>
            </a:r>
            <a:endParaRPr/>
          </a:p>
        </p:txBody>
      </p:sp>
      <p:sp>
        <p:nvSpPr>
          <p:cNvPr id="1193" name="Google Shape;1193;p1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學習單填答</a:t>
            </a:r>
            <a:endParaRPr/>
          </a:p>
        </p:txBody>
      </p:sp>
      <p:sp>
        <p:nvSpPr>
          <p:cNvPr id="1200" name="Google Shape;1200;p12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02" name="Google Shape;1202;p12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3" name="Google Shape;120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4" name="Google Shape;1204;p120"/>
          <p:cNvSpPr/>
          <p:nvPr/>
        </p:nvSpPr>
        <p:spPr>
          <a:xfrm>
            <a:off x="1291676" y="4751312"/>
            <a:ext cx="1922368" cy="76456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05" name="Google Shape;1205;p120"/>
          <p:cNvSpPr/>
          <p:nvPr/>
        </p:nvSpPr>
        <p:spPr>
          <a:xfrm flipH="1">
            <a:off x="3762000" y="3368950"/>
            <a:ext cx="16200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lide test spell check" id="1206" name="Google Shape;1206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250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20"/>
          <p:cNvSpPr/>
          <p:nvPr/>
        </p:nvSpPr>
        <p:spPr>
          <a:xfrm>
            <a:off x="5803375" y="4751175"/>
            <a:ext cx="23562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快問快答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121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38767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21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用Weka</a:t>
            </a:r>
            <a:r>
              <a:rPr lang="zh-TW"/>
              <a:t>開啓CSV檔案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觀察屬性的統計結果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填答</a:t>
            </a:r>
            <a:r>
              <a:rPr lang="zh-TW"/>
              <a:t>學習單</a:t>
            </a:r>
            <a:endParaRPr/>
          </a:p>
        </p:txBody>
      </p:sp>
      <p:sp>
        <p:nvSpPr>
          <p:cNvPr id="1215" name="Google Shape;1215;p1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6" name="Google Shape;1216;p12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使用Weka</a:t>
            </a:r>
            <a:endParaRPr/>
          </a:p>
        </p:txBody>
      </p:sp>
      <p:sp>
        <p:nvSpPr>
          <p:cNvPr id="1217" name="Google Shape;1217;p121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  <p:sp>
        <p:nvSpPr>
          <p:cNvPr id="1218" name="Google Shape;1218;p121"/>
          <p:cNvSpPr/>
          <p:nvPr/>
        </p:nvSpPr>
        <p:spPr>
          <a:xfrm>
            <a:off x="4289725" y="4159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9" name="Google Shape;1219;p121"/>
          <p:cNvSpPr/>
          <p:nvPr/>
        </p:nvSpPr>
        <p:spPr>
          <a:xfrm>
            <a:off x="4289725" y="53316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20" name="Google Shape;122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5173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21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22" name="Google Shape;1222;p121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398000"/>
            <a:ext cx="961750" cy="4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22"/>
          <p:cNvSpPr/>
          <p:nvPr/>
        </p:nvSpPr>
        <p:spPr>
          <a:xfrm>
            <a:off x="13625" y="27675"/>
            <a:ext cx="9144000" cy="6525600"/>
          </a:xfrm>
          <a:prstGeom prst="rect">
            <a:avLst/>
          </a:prstGeom>
          <a:gradFill>
            <a:gsLst>
              <a:gs pos="0">
                <a:srgbClr val="FFD966">
                  <a:alpha val="22352"/>
                </a:srgbClr>
              </a:gs>
              <a:gs pos="100000">
                <a:srgbClr val="7F6000">
                  <a:alpha val="28627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22"/>
          <p:cNvSpPr txBox="1"/>
          <p:nvPr>
            <p:ph type="title"/>
          </p:nvPr>
        </p:nvSpPr>
        <p:spPr>
          <a:xfrm>
            <a:off x="476250" y="43267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Chapter 2. 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看穿因果：熱點分析</a:t>
            </a:r>
            <a:endParaRPr/>
          </a:p>
        </p:txBody>
      </p:sp>
      <p:sp>
        <p:nvSpPr>
          <p:cNvPr id="1230" name="Google Shape;1230;p12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2" name="Google Shape;123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25" y="5720375"/>
            <a:ext cx="2827050" cy="6372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</p:pic>
      <p:sp>
        <p:nvSpPr>
          <p:cNvPr id="1233" name="Google Shape;1233;p122"/>
          <p:cNvSpPr txBox="1"/>
          <p:nvPr>
            <p:ph type="title"/>
          </p:nvPr>
        </p:nvSpPr>
        <p:spPr>
          <a:xfrm>
            <a:off x="476250" y="49537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神鳥領航之後...</a:t>
            </a:r>
            <a:endParaRPr b="0" sz="3200"/>
          </a:p>
        </p:txBody>
      </p:sp>
      <p:pic>
        <p:nvPicPr>
          <p:cNvPr id="1234" name="Google Shape;123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263" y="1538223"/>
            <a:ext cx="2423487" cy="27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4" name="Google Shape;454;p65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Section 1. </a:t>
            </a:r>
            <a:endParaRPr/>
          </a:p>
        </p:txBody>
      </p:sp>
      <p:sp>
        <p:nvSpPr>
          <p:cNvPr id="455" name="Google Shape;455;p65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認識Weka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Weka的</a:t>
            </a:r>
            <a:r>
              <a:rPr b="0" lang="zh-TW" sz="3200"/>
              <a:t>出生地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紐西蘭懷卡託大學</a:t>
            </a:r>
            <a:endParaRPr/>
          </a:p>
        </p:txBody>
      </p:sp>
      <p:grpSp>
        <p:nvGrpSpPr>
          <p:cNvPr id="462" name="Google Shape;462;p66"/>
          <p:cNvGrpSpPr/>
          <p:nvPr/>
        </p:nvGrpSpPr>
        <p:grpSpPr>
          <a:xfrm>
            <a:off x="0" y="1419687"/>
            <a:ext cx="9144058" cy="5229152"/>
            <a:chOff x="0" y="1648275"/>
            <a:chExt cx="7478578" cy="4276725"/>
          </a:xfrm>
        </p:grpSpPr>
        <p:pic>
          <p:nvPicPr>
            <p:cNvPr id="463" name="Google Shape;463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33750" y="1648275"/>
              <a:ext cx="4144828" cy="235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648275"/>
              <a:ext cx="3333750" cy="427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66"/>
            <p:cNvPicPr preferRelativeResize="0"/>
            <p:nvPr/>
          </p:nvPicPr>
          <p:blipFill rotWithShape="1">
            <a:blip r:embed="rId5">
              <a:alphaModFix/>
            </a:blip>
            <a:srcRect b="0" l="18910" r="0" t="0"/>
            <a:stretch/>
          </p:blipFill>
          <p:spPr>
            <a:xfrm>
              <a:off x="3333750" y="4008225"/>
              <a:ext cx="4144826" cy="1916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7" name="Google Shape;467;p66"/>
          <p:cNvSpPr txBox="1"/>
          <p:nvPr>
            <p:ph idx="2" type="subTitle"/>
          </p:nvPr>
        </p:nvSpPr>
        <p:spPr>
          <a:xfrm>
            <a:off x="24200" y="6648850"/>
            <a:ext cx="8191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https://www.waikato.ac.nz/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4" name="Google Shape;474;p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開放原始碼工具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endParaRPr/>
          </a:p>
        </p:txBody>
      </p:sp>
      <p:sp>
        <p:nvSpPr>
          <p:cNvPr id="475" name="Google Shape;475;p6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https://www.cs.waikato.ac.nz/ml/weka/</a:t>
            </a:r>
            <a:r>
              <a:rPr lang="zh-TW"/>
              <a:t> </a:t>
            </a:r>
            <a:endParaRPr/>
          </a:p>
        </p:txBody>
      </p:sp>
      <p:sp>
        <p:nvSpPr>
          <p:cNvPr id="476" name="Google Shape;476;p6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紐西蘭懷卡托大學機器學習實驗室專為學習資料探勘所開發的Java軟體，可用於</a:t>
            </a:r>
            <a:r>
              <a:rPr lang="zh-TW" sz="2300">
                <a:solidFill>
                  <a:srgbClr val="FF0000"/>
                </a:solidFill>
              </a:rPr>
              <a:t>研究</a:t>
            </a:r>
            <a:r>
              <a:rPr lang="zh-TW" sz="2300"/>
              <a:t>、</a:t>
            </a:r>
            <a:r>
              <a:rPr lang="zh-TW" sz="2300">
                <a:solidFill>
                  <a:srgbClr val="FF0000"/>
                </a:solidFill>
              </a:rPr>
              <a:t>教學</a:t>
            </a:r>
            <a:r>
              <a:rPr lang="zh-TW" sz="2300"/>
              <a:t>、</a:t>
            </a:r>
            <a:r>
              <a:rPr lang="zh-TW" sz="2300">
                <a:solidFill>
                  <a:srgbClr val="FF0000"/>
                </a:solidFill>
              </a:rPr>
              <a:t>應用</a:t>
            </a:r>
            <a:r>
              <a:rPr lang="zh-TW" sz="2300"/>
              <a:t>等各種用途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包含完整的資料探勘處理流程，含括</a:t>
            </a:r>
            <a:r>
              <a:rPr lang="zh-TW" sz="2300">
                <a:solidFill>
                  <a:srgbClr val="FF0000"/>
                </a:solidFill>
              </a:rPr>
              <a:t>資料前處理</a:t>
            </a:r>
            <a:r>
              <a:rPr lang="zh-TW" sz="2300"/>
              <a:t>工具、機器學習</a:t>
            </a:r>
            <a:r>
              <a:rPr lang="zh-TW" sz="2300">
                <a:solidFill>
                  <a:srgbClr val="FF0000"/>
                </a:solidFill>
              </a:rPr>
              <a:t>演算法</a:t>
            </a:r>
            <a:r>
              <a:rPr lang="zh-TW" sz="2300"/>
              <a:t>、成效</a:t>
            </a:r>
            <a:r>
              <a:rPr lang="zh-TW" sz="2300">
                <a:solidFill>
                  <a:srgbClr val="FF0000"/>
                </a:solidFill>
              </a:rPr>
              <a:t>評估</a:t>
            </a:r>
            <a:r>
              <a:rPr lang="zh-TW" sz="2300"/>
              <a:t>方法、資訊</a:t>
            </a:r>
            <a:r>
              <a:rPr lang="zh-TW" sz="2300">
                <a:solidFill>
                  <a:srgbClr val="FF0000"/>
                </a:solidFill>
              </a:rPr>
              <a:t>視覺化</a:t>
            </a:r>
            <a:r>
              <a:rPr lang="zh-TW" sz="2300"/>
              <a:t>報表摘要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兼具</a:t>
            </a:r>
            <a:r>
              <a:rPr lang="zh-TW" sz="2300">
                <a:solidFill>
                  <a:srgbClr val="FF0000"/>
                </a:solidFill>
              </a:rPr>
              <a:t>圖形化使用者介面</a:t>
            </a:r>
            <a:r>
              <a:rPr lang="zh-TW" sz="2300"/>
              <a:t>與</a:t>
            </a:r>
            <a:r>
              <a:rPr lang="zh-TW" sz="2300">
                <a:solidFill>
                  <a:srgbClr val="FF0000"/>
                </a:solidFill>
              </a:rPr>
              <a:t>指令列</a:t>
            </a:r>
            <a:r>
              <a:rPr lang="zh-TW" sz="2300"/>
              <a:t>應用工具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易於比較不同演算法的分析結果</a:t>
            </a:r>
            <a:endParaRPr sz="23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模組化設計，能夠擴充不同的演算法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zh-TW" sz="2300">
                <a:solidFill>
                  <a:srgbClr val="FF0000"/>
                </a:solidFill>
              </a:rPr>
              <a:t>跨平臺</a:t>
            </a:r>
            <a:r>
              <a:rPr lang="zh-TW" sz="2300"/>
              <a:t>：Windows、Mac OS、Linux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豐富的學習資源：書本、線上課程、論文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1993年開發初版，最新穩定版本是2020年發佈的3.8.5</a:t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